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Default Extension="gif" ContentType="image/gif"/>
  <Override PartName="/ppt/notesSlides/notesSlide20.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7" r:id="rId2"/>
    <p:sldId id="339" r:id="rId3"/>
    <p:sldId id="340" r:id="rId4"/>
    <p:sldId id="290" r:id="rId5"/>
    <p:sldId id="342" r:id="rId6"/>
    <p:sldId id="343" r:id="rId7"/>
    <p:sldId id="341" r:id="rId8"/>
    <p:sldId id="345" r:id="rId9"/>
    <p:sldId id="346" r:id="rId10"/>
    <p:sldId id="344" r:id="rId11"/>
    <p:sldId id="348" r:id="rId12"/>
    <p:sldId id="349" r:id="rId13"/>
    <p:sldId id="347" r:id="rId14"/>
    <p:sldId id="330" r:id="rId15"/>
    <p:sldId id="333" r:id="rId16"/>
    <p:sldId id="331" r:id="rId17"/>
    <p:sldId id="324" r:id="rId18"/>
    <p:sldId id="326" r:id="rId19"/>
    <p:sldId id="334" r:id="rId20"/>
    <p:sldId id="336" r:id="rId21"/>
    <p:sldId id="325" r:id="rId22"/>
    <p:sldId id="335" r:id="rId23"/>
    <p:sldId id="337" r:id="rId24"/>
    <p:sldId id="351" r:id="rId25"/>
    <p:sldId id="338" r:id="rId26"/>
    <p:sldId id="312" r:id="rId27"/>
    <p:sldId id="284" r:id="rId2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00"/>
    <a:srgbClr val="008000"/>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615" autoAdjust="0"/>
    <p:restoredTop sz="86445" autoAdjust="0"/>
  </p:normalViewPr>
  <p:slideViewPr>
    <p:cSldViewPr>
      <p:cViewPr>
        <p:scale>
          <a:sx n="70" d="100"/>
          <a:sy n="70" d="100"/>
        </p:scale>
        <p:origin x="-90" y="-58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2" d="100"/>
          <a:sy n="82" d="100"/>
        </p:scale>
        <p:origin x="-1122" y="-8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dirty="0"/>
          </a:p>
        </p:txBody>
      </p:sp>
      <p:sp>
        <p:nvSpPr>
          <p:cNvPr id="81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dirty="0"/>
          </a:p>
        </p:txBody>
      </p:sp>
      <p:sp>
        <p:nvSpPr>
          <p:cNvPr id="1741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1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dirty="0"/>
          </a:p>
        </p:txBody>
      </p:sp>
      <p:sp>
        <p:nvSpPr>
          <p:cNvPr id="81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720EB933-BEE6-4087-9F65-FE7C6174BC53}"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20EB933-BEE6-4087-9F65-FE7C6174BC53}" type="slidenum">
              <a:rPr lang="en-US" smtClean="0"/>
              <a:pPr>
                <a:defRPr/>
              </a:pPr>
              <a:t>2</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3386C70-87E5-4F94-9E22-500A46E704C4}" type="slidenum">
              <a:rPr lang="en-US"/>
              <a:pPr/>
              <a:t>11</a:t>
            </a:fld>
            <a:endParaRPr lang="en-US" dirty="0"/>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20EB933-BEE6-4087-9F65-FE7C6174BC53}" type="slidenum">
              <a:rPr lang="en-US" smtClean="0"/>
              <a:pPr>
                <a:defRPr/>
              </a:pPr>
              <a:t>14</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20EB933-BEE6-4087-9F65-FE7C6174BC53}" type="slidenum">
              <a:rPr lang="en-US" smtClean="0"/>
              <a:pPr>
                <a:defRPr/>
              </a:pPr>
              <a:t>15</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20EB933-BEE6-4087-9F65-FE7C6174BC53}" type="slidenum">
              <a:rPr lang="en-US" smtClean="0"/>
              <a:pPr>
                <a:defRPr/>
              </a:pPr>
              <a:t>17</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03B55F7-6279-4021-8183-8D7267A1C2F2}" type="slidenum">
              <a:rPr lang="en-US" smtClean="0"/>
              <a:pPr/>
              <a:t>18</a:t>
            </a:fld>
            <a:endParaRPr lang="en-US" dirty="0"/>
          </a:p>
        </p:txBody>
      </p:sp>
    </p:spTree>
    <p:extLst>
      <p:ext uri="{BB962C8B-B14F-4D97-AF65-F5344CB8AC3E}">
        <p14:creationId xmlns="" xmlns:p14="http://schemas.microsoft.com/office/powerpoint/2010/main" val="31221869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20EB933-BEE6-4087-9F65-FE7C6174BC53}" type="slidenum">
              <a:rPr lang="en-US" smtClean="0"/>
              <a:pPr>
                <a:defRPr/>
              </a:pPr>
              <a:t>20</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smtClean="0">
              <a:solidFill>
                <a:schemeClr val="tx1"/>
              </a:solidFill>
              <a:latin typeface="Arial" charset="0"/>
              <a:ea typeface="+mn-ea"/>
              <a:cs typeface="+mn-cs"/>
            </a:endParaRPr>
          </a:p>
        </p:txBody>
      </p:sp>
      <p:sp>
        <p:nvSpPr>
          <p:cNvPr id="4" name="Slide Number Placeholder 3"/>
          <p:cNvSpPr>
            <a:spLocks noGrp="1"/>
          </p:cNvSpPr>
          <p:nvPr>
            <p:ph type="sldNum" sz="quarter" idx="10"/>
          </p:nvPr>
        </p:nvSpPr>
        <p:spPr/>
        <p:txBody>
          <a:bodyPr/>
          <a:lstStyle/>
          <a:p>
            <a:pPr>
              <a:defRPr/>
            </a:pPr>
            <a:fld id="{720EB933-BEE6-4087-9F65-FE7C6174BC53}" type="slidenum">
              <a:rPr lang="en-US" smtClean="0"/>
              <a:pPr>
                <a:defRPr/>
              </a:pPr>
              <a:t>21</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20EB933-BEE6-4087-9F65-FE7C6174BC53}" type="slidenum">
              <a:rPr lang="en-US" smtClean="0"/>
              <a:pPr>
                <a:defRPr/>
              </a:pPr>
              <a:t>22</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20EB933-BEE6-4087-9F65-FE7C6174BC53}" type="slidenum">
              <a:rPr lang="en-US" smtClean="0"/>
              <a:pPr>
                <a:defRPr/>
              </a:pPr>
              <a:t>23</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51E6D2-3E70-47BF-945F-802D8769B625}" type="slidenum">
              <a:rPr lang="en-US"/>
              <a:pPr/>
              <a:t>24</a:t>
            </a:fld>
            <a:endParaRPr lang="en-US" dirty="0"/>
          </a:p>
        </p:txBody>
      </p:sp>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p:txBody>
          <a:bodyPr/>
          <a:lstStyle/>
          <a:p>
            <a:pPr>
              <a:lnSpc>
                <a:spcPct val="80000"/>
              </a:lnSpc>
            </a:pP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20EB933-BEE6-4087-9F65-FE7C6174BC53}" type="slidenum">
              <a:rPr lang="en-US" smtClean="0"/>
              <a:pPr>
                <a:defRPr/>
              </a:pPr>
              <a:t>3</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20EB933-BEE6-4087-9F65-FE7C6174BC53}" type="slidenum">
              <a:rPr lang="en-US" smtClean="0"/>
              <a:pPr>
                <a:defRPr/>
              </a:pPr>
              <a:t>26</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20EB933-BEE6-4087-9F65-FE7C6174BC53}" type="slidenum">
              <a:rPr lang="en-US" smtClean="0"/>
              <a:pPr>
                <a:defRPr/>
              </a:pPr>
              <a:t>4</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720EB933-BEE6-4087-9F65-FE7C6174BC53}" type="slidenum">
              <a:rPr lang="en-US" smtClean="0"/>
              <a:pPr>
                <a:defRPr/>
              </a:pPr>
              <a:t>5</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788700-4195-4F00-BA0A-58A6FCBF67A9}" type="slidenum">
              <a:rPr lang="en-US"/>
              <a:pPr/>
              <a:t>6</a:t>
            </a:fld>
            <a:endParaRPr lang="en-US" dirty="0"/>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20EB933-BEE6-4087-9F65-FE7C6174BC53}" type="slidenum">
              <a:rPr lang="en-US" smtClean="0"/>
              <a:pPr>
                <a:defRPr/>
              </a:pPr>
              <a:t>7</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20EB933-BEE6-4087-9F65-FE7C6174BC53}" type="slidenum">
              <a:rPr lang="en-US" smtClean="0"/>
              <a:pPr>
                <a:defRPr/>
              </a:pPr>
              <a:t>8</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20EB933-BEE6-4087-9F65-FE7C6174BC53}" type="slidenum">
              <a:rPr lang="en-US" smtClean="0"/>
              <a:pPr>
                <a:defRPr/>
              </a:pPr>
              <a:t>9</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720EB933-BEE6-4087-9F65-FE7C6174BC53}" type="slidenum">
              <a:rPr lang="en-US" smtClean="0"/>
              <a:pPr>
                <a:defRPr/>
              </a:pPr>
              <a:t>10</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DFDE356A-021E-47B4-A23B-9679795ED735}"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8921645-7729-4472-BE54-A1BF6162C92F}"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F51BBCA-E268-4DFA-B429-C66507C56C6D}"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016962C5-318B-4207-99C8-1D066FBEAA86}"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A02B731-E8ED-4C83-B991-040A136753B3}"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D068CD38-DB82-4C8C-825A-2D112089B0BA}"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2FB1BB34-E02A-4C26-B9D9-298224EFB5F7}"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4AB91026-65B4-43D4-92E2-4F1DE6FA5EE2}"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3C34A138-F59C-4473-8174-B8C2C94DFF25}"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5FC0252E-2532-43CA-95BD-3BE6C6FA8DD6}"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FFE19750-9756-47EF-BA1C-A7EDD1A4BBEE}"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499E85B6-7DB5-47EC-A1B9-E3929A153F46}"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image" Target="../media/image4.jpeg"/><Relationship Id="rId7"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oleObject" Target="../embeddings/oleObject1.bin"/><Relationship Id="rId9" Type="http://schemas.openxmlformats.org/officeDocument/2006/relationships/image" Target="../media/image7.jpeg"/></Relationships>
</file>

<file path=ppt/slides/_rels/slide10.xml.rels><?xml version="1.0" encoding="UTF-8" standalone="yes"?>
<Relationships xmlns="http://schemas.openxmlformats.org/package/2006/relationships"><Relationship Id="rId8" Type="http://schemas.openxmlformats.org/officeDocument/2006/relationships/image" Target="../media/image20.jpeg"/><Relationship Id="rId13" Type="http://schemas.openxmlformats.org/officeDocument/2006/relationships/hyperlink" Target="http://en.wikipedia.org/wiki/File:Faraday.png" TargetMode="External"/><Relationship Id="rId3" Type="http://schemas.openxmlformats.org/officeDocument/2006/relationships/hyperlink" Target="http://en.wikipedia.org/wiki/File:Robert_Boyle_0001.jpg" TargetMode="External"/><Relationship Id="rId7" Type="http://schemas.openxmlformats.org/officeDocument/2006/relationships/hyperlink" Target="http://en.wikipedia.org/wiki/File:Einstein_1921_portrait2.jpg" TargetMode="External"/><Relationship Id="rId12"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19.jpeg"/><Relationship Id="rId11" Type="http://schemas.openxmlformats.org/officeDocument/2006/relationships/hyperlink" Target="http://en.wikipedia.org/wiki/File:Niels_Bohr.jpg" TargetMode="External"/><Relationship Id="rId5" Type="http://schemas.openxmlformats.org/officeDocument/2006/relationships/hyperlink" Target="http://en.wikipedia.org/wiki/File:Ernest_Rutherford_cropped.jpg" TargetMode="External"/><Relationship Id="rId10" Type="http://schemas.openxmlformats.org/officeDocument/2006/relationships/image" Target="../media/image21.jpeg"/><Relationship Id="rId4" Type="http://schemas.openxmlformats.org/officeDocument/2006/relationships/image" Target="../media/image18.jpeg"/><Relationship Id="rId9" Type="http://schemas.openxmlformats.org/officeDocument/2006/relationships/hyperlink" Target="http://en.wikipedia.org/wiki/File:David_-_Portrait_of_Monsieur_Lavoisier_and_His_Wife.jpg" TargetMode="External"/><Relationship Id="rId1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32.jpeg"/></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en.wikipedia.org/wiki/File:The_Earth_seen_from_Apollo_17.jpg"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2"/>
          <p:cNvPicPr>
            <a:picLocks noChangeAspect="1" noChangeArrowheads="1"/>
          </p:cNvPicPr>
          <p:nvPr/>
        </p:nvPicPr>
        <p:blipFill>
          <a:blip r:embed="rId3" cstate="print">
            <a:lum bright="70000" contrast="-70000"/>
          </a:blip>
          <a:srcRect/>
          <a:stretch>
            <a:fillRect/>
          </a:stretch>
        </p:blipFill>
        <p:spPr bwMode="auto">
          <a:xfrm>
            <a:off x="762000" y="1419225"/>
            <a:ext cx="7810500" cy="3905250"/>
          </a:xfrm>
          <a:prstGeom prst="rect">
            <a:avLst/>
          </a:prstGeom>
          <a:noFill/>
          <a:ln w="9525">
            <a:noFill/>
            <a:miter lim="800000"/>
            <a:headEnd/>
            <a:tailEnd/>
          </a:ln>
        </p:spPr>
      </p:pic>
      <p:sp>
        <p:nvSpPr>
          <p:cNvPr id="1030" name="Rectangle 3"/>
          <p:cNvSpPr>
            <a:spLocks noChangeArrowheads="1"/>
          </p:cNvSpPr>
          <p:nvPr/>
        </p:nvSpPr>
        <p:spPr bwMode="auto">
          <a:xfrm>
            <a:off x="381000" y="4114800"/>
            <a:ext cx="8534400" cy="1219200"/>
          </a:xfrm>
          <a:prstGeom prst="rect">
            <a:avLst/>
          </a:prstGeom>
          <a:noFill/>
          <a:ln w="9525">
            <a:noFill/>
            <a:miter lim="800000"/>
            <a:headEnd/>
            <a:tailEnd/>
          </a:ln>
        </p:spPr>
        <p:txBody>
          <a:bodyPr/>
          <a:lstStyle/>
          <a:p>
            <a:pPr marL="342900" indent="-342900" algn="ctr">
              <a:spcBef>
                <a:spcPct val="20000"/>
              </a:spcBef>
            </a:pPr>
            <a:r>
              <a:rPr lang="en-US" sz="3200" b="1" dirty="0" smtClean="0">
                <a:solidFill>
                  <a:schemeClr val="accent2"/>
                </a:solidFill>
              </a:rPr>
              <a:t>A Global Biodiversity Observation System</a:t>
            </a:r>
          </a:p>
          <a:p>
            <a:pPr marL="342900" indent="-342900" algn="ctr">
              <a:spcBef>
                <a:spcPct val="20000"/>
              </a:spcBef>
            </a:pPr>
            <a:r>
              <a:rPr lang="en-US" sz="2400" b="1" dirty="0" smtClean="0">
                <a:solidFill>
                  <a:schemeClr val="accent2"/>
                </a:solidFill>
              </a:rPr>
              <a:t>An EOS for a Changing Biosphere</a:t>
            </a:r>
            <a:endParaRPr lang="en-US" sz="2400" b="1" dirty="0">
              <a:solidFill>
                <a:schemeClr val="accent2"/>
              </a:solidFill>
            </a:endParaRPr>
          </a:p>
        </p:txBody>
      </p:sp>
      <p:graphicFrame>
        <p:nvGraphicFramePr>
          <p:cNvPr id="1026" name="Object 4"/>
          <p:cNvGraphicFramePr>
            <a:graphicFrameLocks noChangeAspect="1"/>
          </p:cNvGraphicFramePr>
          <p:nvPr/>
        </p:nvGraphicFramePr>
        <p:xfrm>
          <a:off x="165100" y="2117725"/>
          <a:ext cx="1978025" cy="1971675"/>
        </p:xfrm>
        <a:graphic>
          <a:graphicData uri="http://schemas.openxmlformats.org/presentationml/2006/ole">
            <p:oleObj spid="_x0000_s1026" name="Photo Editor Photo" r:id="rId4" imgW="2742857" imgH="2734057" progId="">
              <p:embed/>
            </p:oleObj>
          </a:graphicData>
        </a:graphic>
      </p:graphicFrame>
      <p:pic>
        <p:nvPicPr>
          <p:cNvPr id="1031" name="Picture 5"/>
          <p:cNvPicPr>
            <a:picLocks noChangeAspect="1" noChangeArrowheads="1"/>
          </p:cNvPicPr>
          <p:nvPr/>
        </p:nvPicPr>
        <p:blipFill>
          <a:blip r:embed="rId5" cstate="print"/>
          <a:srcRect/>
          <a:stretch>
            <a:fillRect/>
          </a:stretch>
        </p:blipFill>
        <p:spPr bwMode="auto">
          <a:xfrm>
            <a:off x="1500188" y="1506538"/>
            <a:ext cx="1595437" cy="1597025"/>
          </a:xfrm>
          <a:prstGeom prst="rect">
            <a:avLst/>
          </a:prstGeom>
          <a:noFill/>
          <a:ln w="9525">
            <a:noFill/>
            <a:miter lim="800000"/>
            <a:headEnd/>
            <a:tailEnd/>
          </a:ln>
        </p:spPr>
      </p:pic>
      <p:pic>
        <p:nvPicPr>
          <p:cNvPr id="1032" name="Picture 6"/>
          <p:cNvPicPr>
            <a:picLocks noChangeAspect="1" noChangeArrowheads="1"/>
          </p:cNvPicPr>
          <p:nvPr/>
        </p:nvPicPr>
        <p:blipFill>
          <a:blip r:embed="rId6" cstate="print"/>
          <a:srcRect/>
          <a:stretch>
            <a:fillRect/>
          </a:stretch>
        </p:blipFill>
        <p:spPr bwMode="auto">
          <a:xfrm>
            <a:off x="2489200" y="1173163"/>
            <a:ext cx="1416050" cy="1416050"/>
          </a:xfrm>
          <a:prstGeom prst="rect">
            <a:avLst/>
          </a:prstGeom>
          <a:noFill/>
          <a:ln w="9525">
            <a:noFill/>
            <a:miter lim="800000"/>
            <a:headEnd/>
            <a:tailEnd/>
          </a:ln>
        </p:spPr>
      </p:pic>
      <p:sp>
        <p:nvSpPr>
          <p:cNvPr id="1033" name="Text Box 7"/>
          <p:cNvSpPr txBox="1">
            <a:spLocks noChangeArrowheads="1"/>
          </p:cNvSpPr>
          <p:nvPr/>
        </p:nvSpPr>
        <p:spPr bwMode="auto">
          <a:xfrm>
            <a:off x="2036280" y="5458361"/>
            <a:ext cx="5534015" cy="1323439"/>
          </a:xfrm>
          <a:prstGeom prst="rect">
            <a:avLst/>
          </a:prstGeom>
          <a:noFill/>
          <a:ln w="9525">
            <a:noFill/>
            <a:miter lim="800000"/>
            <a:headEnd/>
            <a:tailEnd/>
          </a:ln>
        </p:spPr>
        <p:txBody>
          <a:bodyPr wrap="none">
            <a:spAutoFit/>
          </a:bodyPr>
          <a:lstStyle/>
          <a:p>
            <a:pPr algn="ctr" eaLnBrk="0" hangingPunct="0"/>
            <a:r>
              <a:rPr lang="en-US" sz="2000" b="1" dirty="0">
                <a:solidFill>
                  <a:schemeClr val="accent2"/>
                </a:solidFill>
              </a:rPr>
              <a:t>Woody Turner</a:t>
            </a:r>
          </a:p>
          <a:p>
            <a:pPr algn="ctr" eaLnBrk="0" hangingPunct="0"/>
            <a:r>
              <a:rPr lang="en-US" sz="2000" b="1" dirty="0" smtClean="0">
                <a:solidFill>
                  <a:schemeClr val="accent2"/>
                </a:solidFill>
              </a:rPr>
              <a:t>Earth </a:t>
            </a:r>
            <a:r>
              <a:rPr lang="en-US" sz="2000" b="1" dirty="0">
                <a:solidFill>
                  <a:schemeClr val="accent2"/>
                </a:solidFill>
              </a:rPr>
              <a:t>Science </a:t>
            </a:r>
            <a:r>
              <a:rPr lang="en-US" sz="2000" b="1" dirty="0" smtClean="0">
                <a:solidFill>
                  <a:schemeClr val="accent2"/>
                </a:solidFill>
              </a:rPr>
              <a:t>Division, NASA Headquarters</a:t>
            </a:r>
          </a:p>
          <a:p>
            <a:pPr algn="ctr" eaLnBrk="0" hangingPunct="0"/>
            <a:endParaRPr lang="en-US" sz="2000" b="1" dirty="0" smtClean="0">
              <a:solidFill>
                <a:schemeClr val="accent2"/>
              </a:solidFill>
            </a:endParaRPr>
          </a:p>
          <a:p>
            <a:pPr algn="ctr" eaLnBrk="0" hangingPunct="0"/>
            <a:r>
              <a:rPr lang="en-US" sz="2000" b="1" dirty="0" smtClean="0">
                <a:solidFill>
                  <a:schemeClr val="accent2"/>
                </a:solidFill>
              </a:rPr>
              <a:t>October 5, 2011</a:t>
            </a:r>
            <a:endParaRPr lang="en-US" sz="2000" b="1" dirty="0">
              <a:solidFill>
                <a:schemeClr val="accent2"/>
              </a:solidFill>
            </a:endParaRPr>
          </a:p>
        </p:txBody>
      </p:sp>
      <p:graphicFrame>
        <p:nvGraphicFramePr>
          <p:cNvPr id="1027" name="Object 8"/>
          <p:cNvGraphicFramePr>
            <a:graphicFrameLocks noChangeAspect="1"/>
          </p:cNvGraphicFramePr>
          <p:nvPr/>
        </p:nvGraphicFramePr>
        <p:xfrm>
          <a:off x="3495675" y="901700"/>
          <a:ext cx="1454150" cy="1454150"/>
        </p:xfrm>
        <a:graphic>
          <a:graphicData uri="http://schemas.openxmlformats.org/presentationml/2006/ole">
            <p:oleObj spid="_x0000_s1027" name="Photo Editor Photo" r:id="rId7" imgW="4877481" imgH="4877481" progId="">
              <p:embed/>
            </p:oleObj>
          </a:graphicData>
        </a:graphic>
      </p:graphicFrame>
      <p:graphicFrame>
        <p:nvGraphicFramePr>
          <p:cNvPr id="1028" name="Object 9"/>
          <p:cNvGraphicFramePr>
            <a:graphicFrameLocks noChangeAspect="1"/>
          </p:cNvGraphicFramePr>
          <p:nvPr/>
        </p:nvGraphicFramePr>
        <p:xfrm>
          <a:off x="4560888" y="827088"/>
          <a:ext cx="1271587" cy="1247775"/>
        </p:xfrm>
        <a:graphic>
          <a:graphicData uri="http://schemas.openxmlformats.org/presentationml/2006/ole">
            <p:oleObj spid="_x0000_s1028" name="Photo Editor Photo" r:id="rId8" imgW="1561905" imgH="1533739" progId="">
              <p:embed/>
            </p:oleObj>
          </a:graphicData>
        </a:graphic>
      </p:graphicFrame>
      <p:pic>
        <p:nvPicPr>
          <p:cNvPr id="1034" name="Picture 10" descr="nasa_logo"/>
          <p:cNvPicPr>
            <a:picLocks noChangeAspect="1" noChangeArrowheads="1"/>
          </p:cNvPicPr>
          <p:nvPr/>
        </p:nvPicPr>
        <p:blipFill>
          <a:blip r:embed="rId9" cstate="print"/>
          <a:srcRect/>
          <a:stretch>
            <a:fillRect/>
          </a:stretch>
        </p:blipFill>
        <p:spPr bwMode="auto">
          <a:xfrm>
            <a:off x="0" y="0"/>
            <a:ext cx="1066800" cy="877888"/>
          </a:xfrm>
          <a:prstGeom prst="rect">
            <a:avLst/>
          </a:prstGeom>
          <a:noFill/>
          <a:ln w="9525">
            <a:noFill/>
            <a:miter lim="800000"/>
            <a:headEnd/>
            <a:tailEnd/>
          </a:ln>
        </p:spPr>
      </p:pic>
      <p:sp>
        <p:nvSpPr>
          <p:cNvPr id="1035" name="Text Box 11"/>
          <p:cNvSpPr txBox="1">
            <a:spLocks noChangeArrowheads="1"/>
          </p:cNvSpPr>
          <p:nvPr/>
        </p:nvSpPr>
        <p:spPr bwMode="auto">
          <a:xfrm>
            <a:off x="914400" y="54114"/>
            <a:ext cx="8077200" cy="677108"/>
          </a:xfrm>
          <a:prstGeom prst="rect">
            <a:avLst/>
          </a:prstGeom>
          <a:noFill/>
          <a:ln w="9525">
            <a:noFill/>
            <a:miter lim="800000"/>
            <a:headEnd/>
            <a:tailEnd/>
          </a:ln>
        </p:spPr>
        <p:txBody>
          <a:bodyPr wrap="square">
            <a:spAutoFit/>
          </a:bodyPr>
          <a:lstStyle/>
          <a:p>
            <a:pPr algn="ctr"/>
            <a:r>
              <a:rPr lang="en-US" sz="2000" b="1" dirty="0" smtClean="0">
                <a:solidFill>
                  <a:srgbClr val="008000"/>
                </a:solidFill>
              </a:rPr>
              <a:t>Biodiversity and Ecological Forecasting Team Meeting </a:t>
            </a:r>
          </a:p>
          <a:p>
            <a:pPr algn="ctr"/>
            <a:r>
              <a:rPr lang="en-US" b="1" dirty="0" smtClean="0">
                <a:solidFill>
                  <a:srgbClr val="008000"/>
                </a:solidFill>
              </a:rPr>
              <a:t>Hilton Alexandria Mark Center, Alexandria, VA</a:t>
            </a:r>
            <a:endParaRPr lang="en-US" b="1" dirty="0">
              <a:solidFill>
                <a:srgbClr val="008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81000"/>
            <a:ext cx="8686800" cy="1219200"/>
          </a:xfrm>
        </p:spPr>
        <p:txBody>
          <a:bodyPr/>
          <a:lstStyle/>
          <a:p>
            <a:r>
              <a:rPr lang="en-US" sz="4000" b="1" dirty="0" smtClean="0">
                <a:solidFill>
                  <a:schemeClr val="accent2"/>
                </a:solidFill>
              </a:rPr>
              <a:t>The New Century of Biology?</a:t>
            </a:r>
            <a:br>
              <a:rPr lang="en-US" sz="4000" b="1" dirty="0" smtClean="0">
                <a:solidFill>
                  <a:schemeClr val="accent2"/>
                </a:solidFill>
              </a:rPr>
            </a:br>
            <a:r>
              <a:rPr lang="en-US" sz="3200" b="1" dirty="0" smtClean="0">
                <a:solidFill>
                  <a:schemeClr val="accent2"/>
                </a:solidFill>
              </a:rPr>
              <a:t>(with apologies to Mendel, Wallace, Darwin)</a:t>
            </a:r>
            <a:r>
              <a:rPr lang="en-US" b="1" dirty="0" smtClean="0">
                <a:solidFill>
                  <a:schemeClr val="accent2"/>
                </a:solidFill>
              </a:rPr>
              <a:t/>
            </a:r>
            <a:br>
              <a:rPr lang="en-US" b="1" dirty="0" smtClean="0">
                <a:solidFill>
                  <a:schemeClr val="accent2"/>
                </a:solidFill>
              </a:rPr>
            </a:br>
            <a:endParaRPr lang="en-US" b="1" dirty="0">
              <a:solidFill>
                <a:schemeClr val="accent2"/>
              </a:solidFill>
            </a:endParaRPr>
          </a:p>
        </p:txBody>
      </p:sp>
      <p:pic>
        <p:nvPicPr>
          <p:cNvPr id="51202" name="Picture 2" descr="http://upload.wikimedia.org/wikipedia/commons/thumb/b/b3/Robert_Boyle_0001.jpg/250px-Robert_Boyle_0001.jpg">
            <a:hlinkClick r:id="rId3" tooltip="Robert Boyle (1627–91)"/>
          </p:cNvPr>
          <p:cNvPicPr>
            <a:picLocks noChangeAspect="1" noChangeArrowheads="1"/>
          </p:cNvPicPr>
          <p:nvPr/>
        </p:nvPicPr>
        <p:blipFill>
          <a:blip r:embed="rId4" cstate="print"/>
          <a:srcRect/>
          <a:stretch>
            <a:fillRect/>
          </a:stretch>
        </p:blipFill>
        <p:spPr bwMode="auto">
          <a:xfrm>
            <a:off x="0" y="1752600"/>
            <a:ext cx="1688284" cy="2209800"/>
          </a:xfrm>
          <a:prstGeom prst="rect">
            <a:avLst/>
          </a:prstGeom>
          <a:noFill/>
        </p:spPr>
      </p:pic>
      <p:pic>
        <p:nvPicPr>
          <p:cNvPr id="51206" name="Picture 6" descr="http://upload.wikimedia.org/wikipedia/commons/thumb/5/5c/Ernest_Rutherford_cropped.jpg/200px-Ernest_Rutherford_cropped.jpg">
            <a:hlinkClick r:id="rId5" tooltip="Lord Rutherford of Nelson"/>
          </p:cNvPr>
          <p:cNvPicPr>
            <a:picLocks noChangeAspect="1" noChangeArrowheads="1"/>
          </p:cNvPicPr>
          <p:nvPr/>
        </p:nvPicPr>
        <p:blipFill>
          <a:blip r:embed="rId6" cstate="print"/>
          <a:srcRect/>
          <a:stretch>
            <a:fillRect/>
          </a:stretch>
        </p:blipFill>
        <p:spPr bwMode="auto">
          <a:xfrm>
            <a:off x="4099560" y="1752600"/>
            <a:ext cx="1767840" cy="2209800"/>
          </a:xfrm>
          <a:prstGeom prst="rect">
            <a:avLst/>
          </a:prstGeom>
          <a:noFill/>
        </p:spPr>
      </p:pic>
      <p:pic>
        <p:nvPicPr>
          <p:cNvPr id="51208" name="Picture 8" descr="http://upload.wikimedia.org/wikipedia/commons/thumb/f/f5/Einstein_1921_portrait2.jpg/220px-Einstein_1921_portrait2.jpg">
            <a:hlinkClick r:id="rId7"/>
          </p:cNvPr>
          <p:cNvPicPr>
            <a:picLocks noChangeAspect="1" noChangeArrowheads="1"/>
          </p:cNvPicPr>
          <p:nvPr/>
        </p:nvPicPr>
        <p:blipFill>
          <a:blip r:embed="rId8" cstate="print"/>
          <a:srcRect/>
          <a:stretch>
            <a:fillRect/>
          </a:stretch>
        </p:blipFill>
        <p:spPr bwMode="auto">
          <a:xfrm>
            <a:off x="5867400" y="1752600"/>
            <a:ext cx="1798320" cy="2209800"/>
          </a:xfrm>
          <a:prstGeom prst="rect">
            <a:avLst/>
          </a:prstGeom>
          <a:noFill/>
        </p:spPr>
      </p:pic>
      <p:sp>
        <p:nvSpPr>
          <p:cNvPr id="7" name="TextBox 6"/>
          <p:cNvSpPr txBox="1"/>
          <p:nvPr/>
        </p:nvSpPr>
        <p:spPr>
          <a:xfrm>
            <a:off x="6916364" y="1488744"/>
            <a:ext cx="2303836" cy="307777"/>
          </a:xfrm>
          <a:prstGeom prst="rect">
            <a:avLst/>
          </a:prstGeom>
          <a:noFill/>
        </p:spPr>
        <p:txBody>
          <a:bodyPr wrap="none" rtlCol="0">
            <a:spAutoFit/>
          </a:bodyPr>
          <a:lstStyle/>
          <a:p>
            <a:r>
              <a:rPr lang="en-US" sz="1400" dirty="0" smtClean="0"/>
              <a:t>(photos source: Wikipedia)</a:t>
            </a:r>
            <a:endParaRPr lang="en-US" sz="1400" dirty="0"/>
          </a:p>
        </p:txBody>
      </p:sp>
      <p:pic>
        <p:nvPicPr>
          <p:cNvPr id="36866" name="Picture 2" descr="http://upload.wikimedia.org/wikipedia/commons/thumb/4/4e/David_-_Portrait_of_Monsieur_Lavoisier_and_His_Wife.jpg/220px-David_-_Portrait_of_Monsieur_Lavoisier_and_His_Wife.jpg">
            <a:hlinkClick r:id="rId9"/>
          </p:cNvPr>
          <p:cNvPicPr>
            <a:picLocks noChangeAspect="1" noChangeArrowheads="1"/>
          </p:cNvPicPr>
          <p:nvPr/>
        </p:nvPicPr>
        <p:blipFill>
          <a:blip r:embed="rId10" cstate="print"/>
          <a:srcRect/>
          <a:stretch>
            <a:fillRect/>
          </a:stretch>
        </p:blipFill>
        <p:spPr bwMode="auto">
          <a:xfrm>
            <a:off x="1574459" y="1752599"/>
            <a:ext cx="1625940" cy="2209801"/>
          </a:xfrm>
          <a:prstGeom prst="rect">
            <a:avLst/>
          </a:prstGeom>
          <a:noFill/>
        </p:spPr>
      </p:pic>
      <p:pic>
        <p:nvPicPr>
          <p:cNvPr id="36868" name="Picture 4" descr="http://upload.wikimedia.org/wikipedia/commons/thumb/6/6d/Niels_Bohr.jpg/180px-Niels_Bohr.jpg">
            <a:hlinkClick r:id="rId11"/>
          </p:cNvPr>
          <p:cNvPicPr>
            <a:picLocks noChangeAspect="1" noChangeArrowheads="1"/>
          </p:cNvPicPr>
          <p:nvPr/>
        </p:nvPicPr>
        <p:blipFill>
          <a:blip r:embed="rId12" cstate="print"/>
          <a:srcRect/>
          <a:stretch>
            <a:fillRect/>
          </a:stretch>
        </p:blipFill>
        <p:spPr bwMode="auto">
          <a:xfrm>
            <a:off x="7590233" y="1752599"/>
            <a:ext cx="1553767" cy="2209801"/>
          </a:xfrm>
          <a:prstGeom prst="rect">
            <a:avLst/>
          </a:prstGeom>
          <a:noFill/>
        </p:spPr>
      </p:pic>
      <p:sp>
        <p:nvSpPr>
          <p:cNvPr id="10" name="TextBox 9"/>
          <p:cNvSpPr txBox="1"/>
          <p:nvPr/>
        </p:nvSpPr>
        <p:spPr>
          <a:xfrm>
            <a:off x="1066800" y="5410200"/>
            <a:ext cx="6700039" cy="584775"/>
          </a:xfrm>
          <a:prstGeom prst="rect">
            <a:avLst/>
          </a:prstGeom>
          <a:noFill/>
        </p:spPr>
        <p:txBody>
          <a:bodyPr wrap="none" rtlCol="0">
            <a:spAutoFit/>
          </a:bodyPr>
          <a:lstStyle/>
          <a:p>
            <a:pPr algn="ctr"/>
            <a:r>
              <a:rPr lang="en-US" sz="3200" b="1" dirty="0" smtClean="0">
                <a:solidFill>
                  <a:schemeClr val="accent2"/>
                </a:solidFill>
              </a:rPr>
              <a:t>A new age of opportunity awaits! </a:t>
            </a:r>
          </a:p>
        </p:txBody>
      </p:sp>
      <p:sp>
        <p:nvSpPr>
          <p:cNvPr id="11" name="TextBox 10"/>
          <p:cNvSpPr txBox="1"/>
          <p:nvPr/>
        </p:nvSpPr>
        <p:spPr>
          <a:xfrm>
            <a:off x="609600" y="5181600"/>
            <a:ext cx="8001000" cy="1569660"/>
          </a:xfrm>
          <a:prstGeom prst="rect">
            <a:avLst/>
          </a:prstGeom>
          <a:solidFill>
            <a:schemeClr val="bg1"/>
          </a:solidFill>
        </p:spPr>
        <p:txBody>
          <a:bodyPr wrap="square" rtlCol="0">
            <a:spAutoFit/>
          </a:bodyPr>
          <a:lstStyle/>
          <a:p>
            <a:pPr algn="ctr"/>
            <a:r>
              <a:rPr lang="en-US" sz="3200" b="1" dirty="0" smtClean="0">
                <a:solidFill>
                  <a:schemeClr val="accent2"/>
                </a:solidFill>
              </a:rPr>
              <a:t>But it’s contingent on biodiversity: the key to unlock the door to all levels of biological discovery.</a:t>
            </a:r>
            <a:endParaRPr lang="en-US" sz="3200" dirty="0"/>
          </a:p>
        </p:txBody>
      </p:sp>
      <p:sp>
        <p:nvSpPr>
          <p:cNvPr id="12" name="TextBox 11"/>
          <p:cNvSpPr txBox="1"/>
          <p:nvPr/>
        </p:nvSpPr>
        <p:spPr>
          <a:xfrm>
            <a:off x="1066800" y="4648200"/>
            <a:ext cx="6781800" cy="584775"/>
          </a:xfrm>
          <a:prstGeom prst="rect">
            <a:avLst/>
          </a:prstGeom>
          <a:noFill/>
        </p:spPr>
        <p:txBody>
          <a:bodyPr wrap="square" rtlCol="0">
            <a:spAutoFit/>
          </a:bodyPr>
          <a:lstStyle/>
          <a:p>
            <a:pPr algn="ctr"/>
            <a:r>
              <a:rPr lang="en-US" sz="3200" b="1" dirty="0" smtClean="0">
                <a:solidFill>
                  <a:schemeClr val="accent2"/>
                </a:solidFill>
              </a:rPr>
              <a:t>Who’s Next?</a:t>
            </a:r>
            <a:endParaRPr lang="en-US" sz="3200" b="1" dirty="0">
              <a:solidFill>
                <a:schemeClr val="accent2"/>
              </a:solidFill>
            </a:endParaRPr>
          </a:p>
        </p:txBody>
      </p:sp>
      <p:pic>
        <p:nvPicPr>
          <p:cNvPr id="36870" name="Picture 6" descr="http://upload.wikimedia.org/wikipedia/commons/thumb/e/e5/Faraday.png/200px-Faraday.png">
            <a:hlinkClick r:id="rId13" tooltip="Michael Faraday"/>
          </p:cNvPr>
          <p:cNvPicPr>
            <a:picLocks noChangeAspect="1" noChangeArrowheads="1"/>
          </p:cNvPicPr>
          <p:nvPr/>
        </p:nvPicPr>
        <p:blipFill>
          <a:blip r:embed="rId14" cstate="print"/>
          <a:srcRect/>
          <a:stretch>
            <a:fillRect/>
          </a:stretch>
        </p:blipFill>
        <p:spPr bwMode="auto">
          <a:xfrm>
            <a:off x="2862288" y="1752600"/>
            <a:ext cx="1453816" cy="2209800"/>
          </a:xfrm>
          <a:prstGeom prst="rect">
            <a:avLst/>
          </a:prstGeom>
          <a:noFill/>
        </p:spPr>
      </p:pic>
      <p:sp>
        <p:nvSpPr>
          <p:cNvPr id="14" name="TextBox 13"/>
          <p:cNvSpPr txBox="1"/>
          <p:nvPr/>
        </p:nvSpPr>
        <p:spPr>
          <a:xfrm>
            <a:off x="0" y="3962400"/>
            <a:ext cx="9144000" cy="369332"/>
          </a:xfrm>
          <a:prstGeom prst="rect">
            <a:avLst/>
          </a:prstGeom>
          <a:noFill/>
        </p:spPr>
        <p:txBody>
          <a:bodyPr wrap="square" rtlCol="0">
            <a:spAutoFit/>
          </a:bodyPr>
          <a:lstStyle/>
          <a:p>
            <a:r>
              <a:rPr lang="en-US" b="1" dirty="0" smtClean="0">
                <a:solidFill>
                  <a:schemeClr val="accent2"/>
                </a:solidFill>
              </a:rPr>
              <a:t>     </a:t>
            </a:r>
            <a:r>
              <a:rPr lang="en-US" b="1" dirty="0" smtClean="0"/>
              <a:t>BOYLE       LAVOISIER    FARADAY  RUTHERFORD    EINSTEIN              BOHR</a:t>
            </a:r>
            <a:endParaRPr 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
                                            <p:bg/>
                                          </p:spTgt>
                                        </p:tgtEl>
                                        <p:attrNameLst>
                                          <p:attrName>style.visibility</p:attrName>
                                        </p:attrNameLst>
                                      </p:cBhvr>
                                      <p:to>
                                        <p:strVal val="visible"/>
                                      </p:to>
                                    </p:set>
                                    <p:anim calcmode="lin" valueType="num">
                                      <p:cBhvr additive="base">
                                        <p:cTn id="7" dur="500" fill="hold"/>
                                        <p:tgtEl>
                                          <p:spTgt spid="11">
                                            <p:bg/>
                                          </p:spTgt>
                                        </p:tgtEl>
                                        <p:attrNameLst>
                                          <p:attrName>ppt_x</p:attrName>
                                        </p:attrNameLst>
                                      </p:cBhvr>
                                      <p:tavLst>
                                        <p:tav tm="0">
                                          <p:val>
                                            <p:strVal val="0-#ppt_w/2"/>
                                          </p:val>
                                        </p:tav>
                                        <p:tav tm="100000">
                                          <p:val>
                                            <p:strVal val="#ppt_x"/>
                                          </p:val>
                                        </p:tav>
                                      </p:tavLst>
                                    </p:anim>
                                    <p:anim calcmode="lin" valueType="num">
                                      <p:cBhvr additive="base">
                                        <p:cTn id="8" dur="500" fill="hold"/>
                                        <p:tgtEl>
                                          <p:spTgt spid="11">
                                            <p:bg/>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 calcmode="lin" valueType="num">
                                      <p:cBhvr additive="base">
                                        <p:cTn id="11" dur="500" fill="hold"/>
                                        <p:tgtEl>
                                          <p:spTgt spid="11">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allAtOnce"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periodic"/>
          <p:cNvPicPr>
            <a:picLocks noChangeAspect="1" noChangeArrowheads="1"/>
          </p:cNvPicPr>
          <p:nvPr/>
        </p:nvPicPr>
        <p:blipFill>
          <a:blip r:embed="rId3" cstate="print"/>
          <a:srcRect/>
          <a:stretch>
            <a:fillRect/>
          </a:stretch>
        </p:blipFill>
        <p:spPr bwMode="auto">
          <a:xfrm>
            <a:off x="1371600" y="871538"/>
            <a:ext cx="6477000" cy="5529262"/>
          </a:xfrm>
          <a:prstGeom prst="rect">
            <a:avLst/>
          </a:prstGeom>
          <a:noFill/>
        </p:spPr>
      </p:pic>
      <p:sp>
        <p:nvSpPr>
          <p:cNvPr id="10243" name="Oval 3"/>
          <p:cNvSpPr>
            <a:spLocks noChangeArrowheads="1"/>
          </p:cNvSpPr>
          <p:nvPr/>
        </p:nvSpPr>
        <p:spPr bwMode="auto">
          <a:xfrm>
            <a:off x="1981200" y="914400"/>
            <a:ext cx="5105400" cy="5410200"/>
          </a:xfrm>
          <a:prstGeom prst="ellipse">
            <a:avLst/>
          </a:prstGeom>
          <a:noFill/>
          <a:ln w="152400">
            <a:solidFill>
              <a:srgbClr val="FF0000"/>
            </a:solidFill>
            <a:round/>
            <a:headEnd/>
            <a:tailEnd/>
          </a:ln>
          <a:effectLst/>
        </p:spPr>
        <p:txBody>
          <a:bodyPr wrap="none" anchor="ctr"/>
          <a:lstStyle/>
          <a:p>
            <a:endParaRPr lang="en-US" dirty="0"/>
          </a:p>
        </p:txBody>
      </p:sp>
      <p:sp>
        <p:nvSpPr>
          <p:cNvPr id="10244" name="Line 4"/>
          <p:cNvSpPr>
            <a:spLocks noChangeShapeType="1"/>
          </p:cNvSpPr>
          <p:nvPr/>
        </p:nvSpPr>
        <p:spPr bwMode="auto">
          <a:xfrm flipV="1">
            <a:off x="2590800" y="1905000"/>
            <a:ext cx="3886200" cy="3505200"/>
          </a:xfrm>
          <a:prstGeom prst="line">
            <a:avLst/>
          </a:prstGeom>
          <a:noFill/>
          <a:ln w="152400">
            <a:solidFill>
              <a:srgbClr val="FF0000"/>
            </a:solidFill>
            <a:round/>
            <a:headEnd/>
            <a:tailEnd/>
          </a:ln>
          <a:effectLst/>
        </p:spPr>
        <p:txBody>
          <a:bodyPr/>
          <a:lstStyle/>
          <a:p>
            <a:endParaRPr lang="en-US" dirty="0"/>
          </a:p>
        </p:txBody>
      </p:sp>
      <p:sp>
        <p:nvSpPr>
          <p:cNvPr id="10245" name="Text Box 5"/>
          <p:cNvSpPr txBox="1">
            <a:spLocks noChangeArrowheads="1"/>
          </p:cNvSpPr>
          <p:nvPr/>
        </p:nvSpPr>
        <p:spPr bwMode="auto">
          <a:xfrm>
            <a:off x="-1588" y="-15875"/>
            <a:ext cx="9355959" cy="523220"/>
          </a:xfrm>
          <a:prstGeom prst="rect">
            <a:avLst/>
          </a:prstGeom>
          <a:noFill/>
          <a:ln w="9525">
            <a:noFill/>
            <a:miter lim="800000"/>
            <a:headEnd/>
            <a:tailEnd/>
          </a:ln>
          <a:effectLst/>
        </p:spPr>
        <p:txBody>
          <a:bodyPr wrap="none">
            <a:spAutoFit/>
          </a:bodyPr>
          <a:lstStyle/>
          <a:p>
            <a:r>
              <a:rPr lang="en-US" sz="2800" b="1" dirty="0" smtClean="0">
                <a:solidFill>
                  <a:schemeClr val="accent2"/>
                </a:solidFill>
              </a:rPr>
              <a:t>Lord May’s Lament: There’s So Much We Don’t Know </a:t>
            </a:r>
            <a:endParaRPr lang="en-US" sz="2800" b="1" dirty="0">
              <a:solidFill>
                <a:schemeClr val="accent2"/>
              </a:solidFill>
            </a:endParaRPr>
          </a:p>
        </p:txBody>
      </p:sp>
      <p:sp>
        <p:nvSpPr>
          <p:cNvPr id="10246" name="Text Box 6"/>
          <p:cNvSpPr txBox="1">
            <a:spLocks noChangeArrowheads="1"/>
          </p:cNvSpPr>
          <p:nvPr/>
        </p:nvSpPr>
        <p:spPr bwMode="auto">
          <a:xfrm>
            <a:off x="4495800" y="6461125"/>
            <a:ext cx="2851150" cy="244475"/>
          </a:xfrm>
          <a:prstGeom prst="rect">
            <a:avLst/>
          </a:prstGeom>
          <a:noFill/>
          <a:ln w="9525">
            <a:noFill/>
            <a:miter lim="800000"/>
            <a:headEnd/>
            <a:tailEnd/>
          </a:ln>
          <a:effectLst/>
        </p:spPr>
        <p:txBody>
          <a:bodyPr wrap="none">
            <a:spAutoFit/>
          </a:bodyPr>
          <a:lstStyle/>
          <a:p>
            <a:r>
              <a:rPr lang="en-US" sz="1000" b="1" dirty="0"/>
              <a:t>(http://ccinfo.ims.ac.jp/periodic/periodic.jpg)</a:t>
            </a:r>
          </a:p>
        </p:txBody>
      </p:sp>
      <p:sp>
        <p:nvSpPr>
          <p:cNvPr id="7" name="TextBox 6"/>
          <p:cNvSpPr txBox="1"/>
          <p:nvPr/>
        </p:nvSpPr>
        <p:spPr>
          <a:xfrm>
            <a:off x="2971800" y="1828800"/>
            <a:ext cx="2549096" cy="707886"/>
          </a:xfrm>
          <a:prstGeom prst="rect">
            <a:avLst/>
          </a:prstGeom>
          <a:noFill/>
        </p:spPr>
        <p:txBody>
          <a:bodyPr wrap="none" rtlCol="0">
            <a:spAutoFit/>
          </a:bodyPr>
          <a:lstStyle/>
          <a:p>
            <a:r>
              <a:rPr lang="en-US" sz="4000" b="1" dirty="0" smtClean="0">
                <a:solidFill>
                  <a:srgbClr val="FF0000"/>
                </a:solidFill>
              </a:rPr>
              <a:t>BIOLOGY</a:t>
            </a:r>
            <a:endParaRPr lang="en-US" sz="4000" b="1" dirty="0">
              <a:solidFill>
                <a:srgbClr val="FF0000"/>
              </a:solidFill>
            </a:endParaRPr>
          </a:p>
        </p:txBody>
      </p:sp>
      <p:pic>
        <p:nvPicPr>
          <p:cNvPr id="53250" name="Picture 2"/>
          <p:cNvPicPr>
            <a:picLocks noChangeAspect="1" noChangeArrowheads="1"/>
          </p:cNvPicPr>
          <p:nvPr/>
        </p:nvPicPr>
        <p:blipFill>
          <a:blip r:embed="rId4" cstate="print"/>
          <a:srcRect l="24375" t="12500" r="26250" b="6250"/>
          <a:stretch>
            <a:fillRect/>
          </a:stretch>
        </p:blipFill>
        <p:spPr bwMode="auto">
          <a:xfrm>
            <a:off x="1938331" y="0"/>
            <a:ext cx="5169877" cy="6805914"/>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24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24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53250"/>
                                        </p:tgtEl>
                                        <p:attrNameLst>
                                          <p:attrName>style.visibility</p:attrName>
                                        </p:attrNameLst>
                                      </p:cBhvr>
                                      <p:to>
                                        <p:strVal val="visible"/>
                                      </p:to>
                                    </p:set>
                                    <p:animEffect transition="in" filter="blinds(horizontal)">
                                      <p:cBhvr>
                                        <p:cTn id="13" dur="500"/>
                                        <p:tgtEl>
                                          <p:spTgt spid="53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animBg="1"/>
      <p:bldP spid="1024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p:cNvPicPr>
            <a:picLocks noChangeAspect="1" noChangeArrowheads="1"/>
          </p:cNvPicPr>
          <p:nvPr/>
        </p:nvPicPr>
        <p:blipFill>
          <a:blip r:embed="rId2" cstate="print"/>
          <a:srcRect l="7031" t="29167" r="35156" b="9375"/>
          <a:stretch>
            <a:fillRect/>
          </a:stretch>
        </p:blipFill>
        <p:spPr bwMode="auto">
          <a:xfrm>
            <a:off x="100739" y="1600200"/>
            <a:ext cx="4205207" cy="3352800"/>
          </a:xfrm>
          <a:prstGeom prst="rect">
            <a:avLst/>
          </a:prstGeom>
          <a:noFill/>
          <a:ln w="9525">
            <a:noFill/>
            <a:miter lim="800000"/>
            <a:headEnd/>
            <a:tailEnd/>
          </a:ln>
        </p:spPr>
      </p:pic>
      <p:sp>
        <p:nvSpPr>
          <p:cNvPr id="3" name="TextBox 2"/>
          <p:cNvSpPr txBox="1"/>
          <p:nvPr/>
        </p:nvSpPr>
        <p:spPr>
          <a:xfrm>
            <a:off x="2343549" y="206514"/>
            <a:ext cx="4508863" cy="707886"/>
          </a:xfrm>
          <a:prstGeom prst="rect">
            <a:avLst/>
          </a:prstGeom>
          <a:noFill/>
        </p:spPr>
        <p:txBody>
          <a:bodyPr wrap="none" rtlCol="0">
            <a:spAutoFit/>
          </a:bodyPr>
          <a:lstStyle/>
          <a:p>
            <a:pPr algn="ctr"/>
            <a:r>
              <a:rPr lang="en-US" sz="4000" b="1" dirty="0" smtClean="0">
                <a:solidFill>
                  <a:schemeClr val="accent2"/>
                </a:solidFill>
              </a:rPr>
              <a:t>Yet Time Is Short!</a:t>
            </a:r>
          </a:p>
        </p:txBody>
      </p:sp>
      <p:sp>
        <p:nvSpPr>
          <p:cNvPr id="4" name="TextBox 3"/>
          <p:cNvSpPr txBox="1"/>
          <p:nvPr/>
        </p:nvSpPr>
        <p:spPr>
          <a:xfrm>
            <a:off x="2115649" y="4876800"/>
            <a:ext cx="2151551" cy="246221"/>
          </a:xfrm>
          <a:prstGeom prst="rect">
            <a:avLst/>
          </a:prstGeom>
          <a:noFill/>
        </p:spPr>
        <p:txBody>
          <a:bodyPr wrap="none" rtlCol="0">
            <a:spAutoFit/>
          </a:bodyPr>
          <a:lstStyle/>
          <a:p>
            <a:r>
              <a:rPr lang="en-US" sz="1000" b="1" dirty="0" smtClean="0"/>
              <a:t>(</a:t>
            </a:r>
            <a:r>
              <a:rPr lang="en-US" sz="1000" b="1" i="1" dirty="0" smtClean="0"/>
              <a:t>Science </a:t>
            </a:r>
            <a:r>
              <a:rPr lang="en-US" sz="1000" b="1" dirty="0" smtClean="0"/>
              <a:t>328:1164-1168; 5/28/10)</a:t>
            </a:r>
            <a:endParaRPr lang="en-US" sz="1000" b="1" dirty="0"/>
          </a:p>
        </p:txBody>
      </p:sp>
      <p:pic>
        <p:nvPicPr>
          <p:cNvPr id="53249" name="Picture 1"/>
          <p:cNvPicPr>
            <a:picLocks noChangeAspect="1" noChangeArrowheads="1"/>
          </p:cNvPicPr>
          <p:nvPr/>
        </p:nvPicPr>
        <p:blipFill>
          <a:blip r:embed="rId3" cstate="print"/>
          <a:srcRect l="7500" t="20313" r="6250" b="25000"/>
          <a:stretch>
            <a:fillRect/>
          </a:stretch>
        </p:blipFill>
        <p:spPr bwMode="auto">
          <a:xfrm>
            <a:off x="4191000" y="1600200"/>
            <a:ext cx="4807130" cy="2438400"/>
          </a:xfrm>
          <a:prstGeom prst="rect">
            <a:avLst/>
          </a:prstGeom>
          <a:noFill/>
          <a:ln w="9525">
            <a:noFill/>
            <a:miter lim="800000"/>
            <a:headEnd/>
            <a:tailEnd/>
          </a:ln>
        </p:spPr>
      </p:pic>
      <p:sp>
        <p:nvSpPr>
          <p:cNvPr id="7" name="TextBox 6"/>
          <p:cNvSpPr txBox="1"/>
          <p:nvPr/>
        </p:nvSpPr>
        <p:spPr>
          <a:xfrm>
            <a:off x="7154123" y="4038600"/>
            <a:ext cx="1723549" cy="246221"/>
          </a:xfrm>
          <a:prstGeom prst="rect">
            <a:avLst/>
          </a:prstGeom>
          <a:noFill/>
        </p:spPr>
        <p:txBody>
          <a:bodyPr wrap="none" rtlCol="0">
            <a:spAutoFit/>
          </a:bodyPr>
          <a:lstStyle/>
          <a:p>
            <a:r>
              <a:rPr lang="en-US" sz="1000" b="1" dirty="0" smtClean="0"/>
              <a:t>(</a:t>
            </a:r>
            <a:r>
              <a:rPr lang="en-US" sz="1000" b="1" i="1" dirty="0" smtClean="0"/>
              <a:t>Nature</a:t>
            </a:r>
            <a:r>
              <a:rPr lang="en-US" sz="1000" b="1" dirty="0" smtClean="0"/>
              <a:t> 471:51-57; 3/3/11)</a:t>
            </a:r>
            <a:endParaRPr lang="en-US" sz="1000" b="1" dirty="0"/>
          </a:p>
        </p:txBody>
      </p:sp>
      <p:sp>
        <p:nvSpPr>
          <p:cNvPr id="8" name="TextBox 7"/>
          <p:cNvSpPr txBox="1"/>
          <p:nvPr/>
        </p:nvSpPr>
        <p:spPr>
          <a:xfrm>
            <a:off x="2286000" y="5715000"/>
            <a:ext cx="4968027" cy="707886"/>
          </a:xfrm>
          <a:prstGeom prst="rect">
            <a:avLst/>
          </a:prstGeom>
          <a:noFill/>
        </p:spPr>
        <p:txBody>
          <a:bodyPr wrap="none" rtlCol="0">
            <a:spAutoFit/>
          </a:bodyPr>
          <a:lstStyle/>
          <a:p>
            <a:r>
              <a:rPr lang="en-US" sz="4000" b="1" dirty="0" smtClean="0">
                <a:solidFill>
                  <a:schemeClr val="accent2"/>
                </a:solidFill>
              </a:rPr>
              <a:t>So, what do we do?</a:t>
            </a:r>
            <a:endParaRPr lang="en-US" sz="40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173162"/>
          </a:xfrm>
        </p:spPr>
        <p:txBody>
          <a:bodyPr/>
          <a:lstStyle/>
          <a:p>
            <a:r>
              <a:rPr lang="en-US" sz="3900" b="1" dirty="0" smtClean="0">
                <a:solidFill>
                  <a:schemeClr val="accent2"/>
                </a:solidFill>
              </a:rPr>
              <a:t>How About an EOS for Life on Earth?</a:t>
            </a:r>
            <a:endParaRPr lang="en-US" sz="3900" b="1" dirty="0">
              <a:solidFill>
                <a:schemeClr val="accent2"/>
              </a:solidFill>
            </a:endParaRPr>
          </a:p>
        </p:txBody>
      </p:sp>
      <p:pic>
        <p:nvPicPr>
          <p:cNvPr id="3" name="Picture 7" descr="EarthSystemScienceACloserView2"/>
          <p:cNvPicPr>
            <a:picLocks noChangeAspect="1" noChangeArrowheads="1"/>
          </p:cNvPicPr>
          <p:nvPr/>
        </p:nvPicPr>
        <p:blipFill>
          <a:blip r:embed="rId2" cstate="print"/>
          <a:srcRect/>
          <a:stretch>
            <a:fillRect/>
          </a:stretch>
        </p:blipFill>
        <p:spPr bwMode="auto">
          <a:xfrm>
            <a:off x="1371600" y="1371600"/>
            <a:ext cx="2971800" cy="4114799"/>
          </a:xfrm>
          <a:prstGeom prst="rect">
            <a:avLst/>
          </a:prstGeom>
          <a:noFill/>
        </p:spPr>
      </p:pic>
      <p:sp>
        <p:nvSpPr>
          <p:cNvPr id="4" name="Right Arrow 3"/>
          <p:cNvSpPr/>
          <p:nvPr/>
        </p:nvSpPr>
        <p:spPr>
          <a:xfrm>
            <a:off x="4724400" y="2819400"/>
            <a:ext cx="1447800" cy="10180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6705600" y="1676400"/>
            <a:ext cx="1750800" cy="3170099"/>
          </a:xfrm>
          <a:prstGeom prst="rect">
            <a:avLst/>
          </a:prstGeom>
          <a:noFill/>
        </p:spPr>
        <p:txBody>
          <a:bodyPr wrap="none" rtlCol="0">
            <a:spAutoFit/>
          </a:bodyPr>
          <a:lstStyle/>
          <a:p>
            <a:r>
              <a:rPr lang="en-US" sz="20000" b="1" dirty="0" smtClean="0">
                <a:solidFill>
                  <a:srgbClr val="009900"/>
                </a:solidFill>
              </a:rPr>
              <a:t>?</a:t>
            </a:r>
            <a:endParaRPr lang="en-US" sz="20000" b="1" dirty="0">
              <a:solidFill>
                <a:srgbClr val="009900"/>
              </a:solidFill>
            </a:endParaRPr>
          </a:p>
        </p:txBody>
      </p:sp>
      <p:sp>
        <p:nvSpPr>
          <p:cNvPr id="6" name="TextBox 5"/>
          <p:cNvSpPr txBox="1"/>
          <p:nvPr/>
        </p:nvSpPr>
        <p:spPr>
          <a:xfrm>
            <a:off x="2105228" y="5562600"/>
            <a:ext cx="1095172" cy="584775"/>
          </a:xfrm>
          <a:prstGeom prst="rect">
            <a:avLst/>
          </a:prstGeom>
          <a:noFill/>
        </p:spPr>
        <p:txBody>
          <a:bodyPr wrap="none" rtlCol="0">
            <a:spAutoFit/>
          </a:bodyPr>
          <a:lstStyle/>
          <a:p>
            <a:r>
              <a:rPr lang="en-US" sz="3200" b="1" dirty="0" smtClean="0"/>
              <a:t>1988</a:t>
            </a:r>
            <a:endParaRPr lang="en-US" sz="3200" b="1" dirty="0"/>
          </a:p>
        </p:txBody>
      </p:sp>
      <p:sp>
        <p:nvSpPr>
          <p:cNvPr id="7" name="TextBox 6"/>
          <p:cNvSpPr txBox="1"/>
          <p:nvPr/>
        </p:nvSpPr>
        <p:spPr>
          <a:xfrm>
            <a:off x="7080862" y="5562600"/>
            <a:ext cx="1072538" cy="584775"/>
          </a:xfrm>
          <a:prstGeom prst="rect">
            <a:avLst/>
          </a:prstGeom>
          <a:noFill/>
        </p:spPr>
        <p:txBody>
          <a:bodyPr wrap="none" rtlCol="0">
            <a:spAutoFit/>
          </a:bodyPr>
          <a:lstStyle/>
          <a:p>
            <a:r>
              <a:rPr lang="en-US" sz="3200" b="1" dirty="0" smtClean="0"/>
              <a:t>2011</a:t>
            </a:r>
            <a:endParaRPr lang="en-US" sz="3200" b="1" dirty="0"/>
          </a:p>
        </p:txBody>
      </p:sp>
      <p:sp>
        <p:nvSpPr>
          <p:cNvPr id="9" name="TextBox 8"/>
          <p:cNvSpPr txBox="1"/>
          <p:nvPr/>
        </p:nvSpPr>
        <p:spPr>
          <a:xfrm>
            <a:off x="2678174" y="6096000"/>
            <a:ext cx="4484626" cy="692497"/>
          </a:xfrm>
          <a:prstGeom prst="rect">
            <a:avLst/>
          </a:prstGeom>
          <a:noFill/>
        </p:spPr>
        <p:txBody>
          <a:bodyPr wrap="none" rtlCol="0">
            <a:spAutoFit/>
          </a:bodyPr>
          <a:lstStyle/>
          <a:p>
            <a:r>
              <a:rPr lang="en-US" sz="3900" b="1" dirty="0" smtClean="0">
                <a:solidFill>
                  <a:schemeClr val="accent2"/>
                </a:solidFill>
              </a:rPr>
              <a:t>It’s now possible. </a:t>
            </a:r>
            <a:endParaRPr lang="en-US" sz="3900" b="1" dirty="0">
              <a:solidFill>
                <a:schemeClr val="accent2"/>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b="1" dirty="0" smtClean="0">
                <a:solidFill>
                  <a:schemeClr val="accent2"/>
                </a:solidFill>
              </a:rPr>
              <a:t> </a:t>
            </a:r>
            <a:r>
              <a:rPr lang="en-US" sz="4000" b="1" dirty="0" smtClean="0">
                <a:solidFill>
                  <a:schemeClr val="accent2"/>
                </a:solidFill>
              </a:rPr>
              <a:t>Why Global Data Products?</a:t>
            </a:r>
            <a:endParaRPr lang="en-US" sz="4000" b="1" dirty="0">
              <a:solidFill>
                <a:schemeClr val="accent2"/>
              </a:solidFill>
            </a:endParaRPr>
          </a:p>
        </p:txBody>
      </p:sp>
      <p:sp>
        <p:nvSpPr>
          <p:cNvPr id="3" name="Content Placeholder 2"/>
          <p:cNvSpPr>
            <a:spLocks noGrp="1"/>
          </p:cNvSpPr>
          <p:nvPr>
            <p:ph idx="1"/>
          </p:nvPr>
        </p:nvSpPr>
        <p:spPr>
          <a:xfrm>
            <a:off x="457200" y="1447800"/>
            <a:ext cx="8305800" cy="5029200"/>
          </a:xfrm>
        </p:spPr>
        <p:txBody>
          <a:bodyPr/>
          <a:lstStyle/>
          <a:p>
            <a:r>
              <a:rPr lang="en-US" sz="2000" dirty="0" smtClean="0"/>
              <a:t>Consistency across data </a:t>
            </a:r>
            <a:r>
              <a:rPr lang="en-US" sz="2000" dirty="0" smtClean="0">
                <a:sym typeface="Wingdings" pitchFamily="2" charset="2"/>
              </a:rPr>
              <a:t> comparability across space and time</a:t>
            </a:r>
          </a:p>
          <a:p>
            <a:r>
              <a:rPr lang="en-US" sz="2000" dirty="0" smtClean="0">
                <a:sym typeface="Wingdings" pitchFamily="2" charset="2"/>
              </a:rPr>
              <a:t>Shared methods </a:t>
            </a:r>
          </a:p>
          <a:p>
            <a:r>
              <a:rPr lang="en-US" sz="2000" dirty="0" smtClean="0">
                <a:sym typeface="Wingdings" pitchFamily="2" charset="2"/>
              </a:rPr>
              <a:t>Standardization of formats</a:t>
            </a:r>
          </a:p>
          <a:p>
            <a:r>
              <a:rPr lang="en-US" sz="2000" dirty="0" smtClean="0">
                <a:sym typeface="Wingdings" pitchFamily="2" charset="2"/>
              </a:rPr>
              <a:t>Cost efficiencies associated with designing, implementing and integrating systems to produce the products</a:t>
            </a:r>
          </a:p>
          <a:p>
            <a:r>
              <a:rPr lang="en-US" sz="2000" dirty="0" smtClean="0">
                <a:sym typeface="Wingdings" pitchFamily="2" charset="2"/>
              </a:rPr>
              <a:t>Common scorecard for users</a:t>
            </a:r>
          </a:p>
          <a:p>
            <a:r>
              <a:rPr lang="en-US" sz="2000" dirty="0" smtClean="0">
                <a:sym typeface="Wingdings" pitchFamily="2" charset="2"/>
              </a:rPr>
              <a:t>Open to improvements from the global community</a:t>
            </a:r>
          </a:p>
          <a:p>
            <a:r>
              <a:rPr lang="en-US" sz="2000" dirty="0" smtClean="0">
                <a:sym typeface="Wingdings" pitchFamily="2" charset="2"/>
              </a:rPr>
              <a:t>Incentive and instruction for national/or and regional monitoring systems</a:t>
            </a:r>
          </a:p>
          <a:p>
            <a:r>
              <a:rPr lang="en-US" sz="2000" dirty="0" smtClean="0">
                <a:sym typeface="Wingdings" pitchFamily="2" charset="2"/>
              </a:rPr>
              <a:t>Provision of a global context for local actions and management decisions</a:t>
            </a:r>
          </a:p>
          <a:p>
            <a:r>
              <a:rPr lang="en-US" sz="2000" dirty="0" smtClean="0">
                <a:sym typeface="Wingdings" pitchFamily="2" charset="2"/>
              </a:rPr>
              <a:t>Avoid “leakages” of economic or other impacts from one country to another, which can be a problem with national-level assessments </a:t>
            </a:r>
          </a:p>
          <a:p>
            <a:pPr algn="ctr">
              <a:buNone/>
            </a:pPr>
            <a:endParaRPr lang="en-US" sz="2000" dirty="0" smtClean="0">
              <a:sym typeface="Wingdings" pitchFamily="2" charset="2"/>
            </a:endParaRPr>
          </a:p>
          <a:p>
            <a:pPr algn="ctr">
              <a:buNone/>
            </a:pPr>
            <a:r>
              <a:rPr lang="en-US" sz="2000" dirty="0" smtClean="0">
                <a:sym typeface="Wingdings" pitchFamily="2" charset="2"/>
              </a:rPr>
              <a:t>“Scale-ability” spatially is a necessity</a:t>
            </a:r>
          </a:p>
          <a:p>
            <a:pPr algn="ctr">
              <a:buNone/>
            </a:pPr>
            <a:endParaRPr lang="en-US" sz="2000" dirty="0" smtClean="0">
              <a:sym typeface="Wingdings" pitchFamily="2" charset="2"/>
            </a:endParaRPr>
          </a:p>
          <a:p>
            <a:endParaRPr lang="en-US" sz="2000" dirty="0" smtClean="0">
              <a:sym typeface="Wingdings" pitchFamily="2" charset="2"/>
            </a:endParaRPr>
          </a:p>
          <a:p>
            <a:endParaRPr lang="en-US" sz="2000" dirty="0" smtClean="0"/>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228600" y="2640106"/>
            <a:ext cx="8763000" cy="3657600"/>
          </a:xfrm>
        </p:spPr>
        <p:txBody>
          <a:bodyPr/>
          <a:lstStyle/>
          <a:p>
            <a:r>
              <a:rPr lang="en-US" sz="2000" dirty="0" smtClean="0"/>
              <a:t>Two components: Ecosystems and Species</a:t>
            </a:r>
          </a:p>
          <a:p>
            <a:r>
              <a:rPr lang="en-US" sz="2000" dirty="0" smtClean="0"/>
              <a:t>Calls for regular </a:t>
            </a:r>
            <a:r>
              <a:rPr lang="en-US" sz="2000" u="sng" dirty="0" smtClean="0"/>
              <a:t>global</a:t>
            </a:r>
            <a:r>
              <a:rPr lang="en-US" sz="2000" dirty="0" smtClean="0"/>
              <a:t> sampling along with a global network of regional monitoring programs for indicator populations</a:t>
            </a:r>
          </a:p>
          <a:p>
            <a:r>
              <a:rPr lang="en-US" sz="2000" dirty="0" smtClean="0"/>
              <a:t>For Ecosystems: global land cover via remote sensing (for oceans, suggests combining regional analyses but can also capture some ocean conditions globally with satellites via NPP per OSU/Behrenfeld, others)</a:t>
            </a:r>
          </a:p>
          <a:p>
            <a:r>
              <a:rPr lang="en-US" sz="2000" dirty="0" smtClean="0"/>
              <a:t>For species: Living Planet Index (LPI), global assessments, and regional monitoring</a:t>
            </a:r>
          </a:p>
          <a:p>
            <a:r>
              <a:rPr lang="en-US" sz="2000" dirty="0" smtClean="0"/>
              <a:t>Notes the importance of a composite index to integrate ecosystems and species change data (e.g.: Biodiversity Intactness Index)</a:t>
            </a:r>
          </a:p>
          <a:p>
            <a:r>
              <a:rPr lang="en-US" sz="2000" dirty="0" smtClean="0"/>
              <a:t>Suggests Group on Earth Observations GEOSS and UNEP play key roles in forming and supporting the monitoring network </a:t>
            </a:r>
            <a:endParaRPr lang="en-US" sz="2000" dirty="0"/>
          </a:p>
        </p:txBody>
      </p:sp>
      <p:pic>
        <p:nvPicPr>
          <p:cNvPr id="5" name="Picture 2"/>
          <p:cNvPicPr>
            <a:picLocks noChangeAspect="1" noChangeArrowheads="1"/>
          </p:cNvPicPr>
          <p:nvPr/>
        </p:nvPicPr>
        <p:blipFill>
          <a:blip r:embed="rId3" cstate="print"/>
          <a:srcRect/>
          <a:stretch>
            <a:fillRect/>
          </a:stretch>
        </p:blipFill>
        <p:spPr bwMode="auto">
          <a:xfrm>
            <a:off x="914400" y="-10928"/>
            <a:ext cx="7315200" cy="27541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28600"/>
            <a:ext cx="8991600" cy="1020762"/>
          </a:xfrm>
        </p:spPr>
        <p:txBody>
          <a:bodyPr/>
          <a:lstStyle/>
          <a:p>
            <a:r>
              <a:rPr lang="en-US" sz="3400" b="1" dirty="0" smtClean="0">
                <a:solidFill>
                  <a:schemeClr val="accent2"/>
                </a:solidFill>
              </a:rPr>
              <a:t>Do We Have the Pieces We Need to Start a Global Biodiversity Observation Network?</a:t>
            </a:r>
            <a:endParaRPr lang="en-US" sz="3400" b="1" dirty="0">
              <a:solidFill>
                <a:schemeClr val="accent2"/>
              </a:solidFill>
            </a:endParaRPr>
          </a:p>
        </p:txBody>
      </p:sp>
      <p:sp>
        <p:nvSpPr>
          <p:cNvPr id="3" name="Content Placeholder 2"/>
          <p:cNvSpPr>
            <a:spLocks noGrp="1"/>
          </p:cNvSpPr>
          <p:nvPr>
            <p:ph idx="1"/>
          </p:nvPr>
        </p:nvSpPr>
        <p:spPr>
          <a:xfrm>
            <a:off x="457200" y="1722437"/>
            <a:ext cx="8229600" cy="4525963"/>
          </a:xfrm>
        </p:spPr>
        <p:txBody>
          <a:bodyPr/>
          <a:lstStyle/>
          <a:p>
            <a:r>
              <a:rPr lang="en-US" sz="2800" dirty="0" smtClean="0"/>
              <a:t>Global measures of land cover and ocean productivity at different scales</a:t>
            </a:r>
          </a:p>
          <a:p>
            <a:r>
              <a:rPr lang="en-US" sz="2800" dirty="0" smtClean="0"/>
              <a:t>Global measures of the status of key elements of biodiversity (e.g., species) at different scales</a:t>
            </a:r>
          </a:p>
          <a:p>
            <a:r>
              <a:rPr lang="en-US" sz="2800" dirty="0" smtClean="0"/>
              <a:t>A means of integrating these global measures</a:t>
            </a:r>
          </a:p>
          <a:p>
            <a:r>
              <a:rPr lang="en-US" sz="2800" dirty="0" smtClean="0"/>
              <a:t>An institutional framework to establish and oversee the monitoring network </a:t>
            </a:r>
            <a:endParaRPr lang="en-US" sz="28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201613" y="0"/>
            <a:ext cx="8775700" cy="707886"/>
          </a:xfrm>
          <a:prstGeom prst="rect">
            <a:avLst/>
          </a:prstGeom>
          <a:noFill/>
          <a:ln w="9525">
            <a:noFill/>
            <a:miter lim="800000"/>
            <a:headEnd/>
            <a:tailEnd/>
          </a:ln>
        </p:spPr>
        <p:txBody>
          <a:bodyPr>
            <a:spAutoFit/>
          </a:bodyPr>
          <a:lstStyle/>
          <a:p>
            <a:pPr algn="ctr" eaLnBrk="1" hangingPunct="1">
              <a:spcBef>
                <a:spcPct val="50000"/>
              </a:spcBef>
            </a:pPr>
            <a:r>
              <a:rPr lang="en-US" sz="4000" b="1" dirty="0">
                <a:solidFill>
                  <a:schemeClr val="accent2"/>
                </a:solidFill>
              </a:rPr>
              <a:t>GEO Global 30m Land </a:t>
            </a:r>
            <a:r>
              <a:rPr lang="en-US" sz="4000" b="1" dirty="0" smtClean="0">
                <a:solidFill>
                  <a:schemeClr val="accent2"/>
                </a:solidFill>
              </a:rPr>
              <a:t>Cover</a:t>
            </a:r>
            <a:endParaRPr lang="en-US" sz="4000" b="1" dirty="0">
              <a:solidFill>
                <a:schemeClr val="accent2"/>
              </a:solidFill>
            </a:endParaRPr>
          </a:p>
        </p:txBody>
      </p:sp>
      <p:pic>
        <p:nvPicPr>
          <p:cNvPr id="5" name="Picture 9" descr="contadmin"/>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65125" y="771525"/>
            <a:ext cx="4016375" cy="1739900"/>
          </a:xfrm>
          <a:prstGeom prst="rect">
            <a:avLst/>
          </a:prstGeom>
          <a:noFill/>
          <a:ln w="9525">
            <a:noFill/>
            <a:miter lim="800000"/>
            <a:headEnd/>
            <a:tailEnd/>
          </a:ln>
        </p:spPr>
      </p:pic>
      <p:pic>
        <p:nvPicPr>
          <p:cNvPr id="6" name="Picture 10" descr="gigbp_10"/>
          <p:cNvPicPr>
            <a:picLocks noChangeAspect="1" noChangeArrowheads="1"/>
          </p:cNvPicPr>
          <p:nvPr/>
        </p:nvPicPr>
        <p:blipFill>
          <a:blip r:embed="rId4" cstate="print">
            <a:clrChange>
              <a:clrFrom>
                <a:srgbClr val="656565"/>
              </a:clrFrom>
              <a:clrTo>
                <a:srgbClr val="656565">
                  <a:alpha val="0"/>
                </a:srgbClr>
              </a:clrTo>
            </a:clrChange>
          </a:blip>
          <a:srcRect/>
          <a:stretch>
            <a:fillRect/>
          </a:stretch>
        </p:blipFill>
        <p:spPr bwMode="auto">
          <a:xfrm>
            <a:off x="4821238" y="762000"/>
            <a:ext cx="3865562" cy="1679575"/>
          </a:xfrm>
          <a:prstGeom prst="rect">
            <a:avLst/>
          </a:prstGeom>
          <a:noFill/>
          <a:ln w="9525">
            <a:noFill/>
            <a:miter lim="800000"/>
            <a:headEnd/>
            <a:tailEnd/>
          </a:ln>
        </p:spPr>
      </p:pic>
      <p:sp>
        <p:nvSpPr>
          <p:cNvPr id="7" name="Text Box 16"/>
          <p:cNvSpPr txBox="1">
            <a:spLocks noChangeArrowheads="1"/>
          </p:cNvSpPr>
          <p:nvPr/>
        </p:nvSpPr>
        <p:spPr bwMode="auto">
          <a:xfrm>
            <a:off x="4845050" y="2635250"/>
            <a:ext cx="4298950" cy="701675"/>
          </a:xfrm>
          <a:prstGeom prst="rect">
            <a:avLst/>
          </a:prstGeom>
          <a:noFill/>
          <a:ln w="9525">
            <a:noFill/>
            <a:miter lim="800000"/>
            <a:headEnd/>
            <a:tailEnd/>
          </a:ln>
        </p:spPr>
        <p:txBody>
          <a:bodyPr>
            <a:spAutoFit/>
          </a:bodyPr>
          <a:lstStyle/>
          <a:p>
            <a:pPr eaLnBrk="1" hangingPunct="1">
              <a:spcBef>
                <a:spcPct val="50000"/>
              </a:spcBef>
            </a:pPr>
            <a:r>
              <a:rPr lang="en-US" sz="2000" b="1" dirty="0">
                <a:solidFill>
                  <a:schemeClr val="accent2"/>
                </a:solidFill>
              </a:rPr>
              <a:t>Mid-decadal year land cover types</a:t>
            </a:r>
          </a:p>
        </p:txBody>
      </p:sp>
      <p:sp>
        <p:nvSpPr>
          <p:cNvPr id="8" name="Text Box 17"/>
          <p:cNvSpPr txBox="1">
            <a:spLocks noChangeArrowheads="1"/>
          </p:cNvSpPr>
          <p:nvPr/>
        </p:nvSpPr>
        <p:spPr bwMode="auto">
          <a:xfrm>
            <a:off x="160338" y="2620963"/>
            <a:ext cx="4910137" cy="701675"/>
          </a:xfrm>
          <a:prstGeom prst="rect">
            <a:avLst/>
          </a:prstGeom>
          <a:noFill/>
          <a:ln w="9525">
            <a:noFill/>
            <a:miter lim="800000"/>
            <a:headEnd/>
            <a:tailEnd/>
          </a:ln>
        </p:spPr>
        <p:txBody>
          <a:bodyPr>
            <a:spAutoFit/>
          </a:bodyPr>
          <a:lstStyle/>
          <a:p>
            <a:pPr eaLnBrk="1" hangingPunct="1">
              <a:spcBef>
                <a:spcPct val="50000"/>
              </a:spcBef>
            </a:pPr>
            <a:r>
              <a:rPr lang="en-US" sz="2000" b="1" dirty="0">
                <a:solidFill>
                  <a:schemeClr val="accent2"/>
                </a:solidFill>
              </a:rPr>
              <a:t>Annual land cover continuous variables</a:t>
            </a:r>
          </a:p>
        </p:txBody>
      </p:sp>
      <p:sp>
        <p:nvSpPr>
          <p:cNvPr id="9" name="Text Box 7"/>
          <p:cNvSpPr txBox="1">
            <a:spLocks noChangeArrowheads="1"/>
          </p:cNvSpPr>
          <p:nvPr/>
        </p:nvSpPr>
        <p:spPr bwMode="auto">
          <a:xfrm>
            <a:off x="152400" y="3336925"/>
            <a:ext cx="4114800" cy="2708434"/>
          </a:xfrm>
          <a:prstGeom prst="rect">
            <a:avLst/>
          </a:prstGeom>
          <a:noFill/>
          <a:ln w="12700">
            <a:noFill/>
            <a:miter lim="800000"/>
            <a:headEnd/>
            <a:tailEnd/>
          </a:ln>
          <a:effectLst/>
        </p:spPr>
        <p:txBody>
          <a:bodyPr>
            <a:spAutoFit/>
          </a:bodyPr>
          <a:lstStyle/>
          <a:p>
            <a:pPr>
              <a:spcBef>
                <a:spcPct val="50000"/>
              </a:spcBef>
              <a:buFont typeface="Arial" pitchFamily="34" charset="0"/>
              <a:buChar char="•"/>
            </a:pPr>
            <a:r>
              <a:rPr lang="en-US" sz="2000" dirty="0" smtClean="0"/>
              <a:t> Quantitative annual continuous measures of per pixel percent tree, shrub, herbaceous, water, snow/ice, and barren cover.</a:t>
            </a:r>
          </a:p>
          <a:p>
            <a:pPr>
              <a:spcBef>
                <a:spcPct val="50000"/>
              </a:spcBef>
              <a:buFont typeface="Arial" pitchFamily="34" charset="0"/>
              <a:buChar char="•"/>
            </a:pPr>
            <a:r>
              <a:rPr lang="en-US" sz="2000" dirty="0" smtClean="0"/>
              <a:t> Change products annually</a:t>
            </a:r>
          </a:p>
          <a:p>
            <a:pPr>
              <a:spcBef>
                <a:spcPct val="50000"/>
              </a:spcBef>
              <a:buFont typeface="Arial" pitchFamily="34" charset="0"/>
              <a:buChar char="•"/>
            </a:pPr>
            <a:r>
              <a:rPr lang="en-US" sz="2000" dirty="0" smtClean="0"/>
              <a:t> 2010 baseline</a:t>
            </a:r>
          </a:p>
          <a:p>
            <a:pPr>
              <a:spcBef>
                <a:spcPct val="50000"/>
              </a:spcBef>
              <a:buFont typeface="Arial" pitchFamily="34" charset="0"/>
              <a:buChar char="•"/>
            </a:pPr>
            <a:r>
              <a:rPr lang="en-US" sz="2000" dirty="0" smtClean="0">
                <a:solidFill>
                  <a:schemeClr val="bg1"/>
                </a:solidFill>
              </a:rPr>
              <a:t> </a:t>
            </a:r>
            <a:endParaRPr lang="en-US" sz="2000" dirty="0">
              <a:solidFill>
                <a:schemeClr val="bg1"/>
              </a:solidFill>
            </a:endParaRPr>
          </a:p>
        </p:txBody>
      </p:sp>
      <p:sp>
        <p:nvSpPr>
          <p:cNvPr id="10" name="Text Box 8"/>
          <p:cNvSpPr txBox="1">
            <a:spLocks noChangeArrowheads="1"/>
          </p:cNvSpPr>
          <p:nvPr/>
        </p:nvSpPr>
        <p:spPr bwMode="auto">
          <a:xfrm>
            <a:off x="4876800" y="3336925"/>
            <a:ext cx="4114800" cy="4247317"/>
          </a:xfrm>
          <a:prstGeom prst="rect">
            <a:avLst/>
          </a:prstGeom>
          <a:noFill/>
          <a:ln w="12700">
            <a:noFill/>
            <a:miter lim="800000"/>
            <a:headEnd/>
            <a:tailEnd/>
          </a:ln>
          <a:effectLst/>
        </p:spPr>
        <p:txBody>
          <a:bodyPr>
            <a:spAutoFit/>
          </a:bodyPr>
          <a:lstStyle/>
          <a:p>
            <a:pPr>
              <a:spcBef>
                <a:spcPct val="50000"/>
              </a:spcBef>
              <a:buFont typeface="Arial" pitchFamily="34" charset="0"/>
              <a:buChar char="•"/>
            </a:pPr>
            <a:r>
              <a:rPr lang="en-US" sz="2000" dirty="0" smtClean="0"/>
              <a:t> Land </a:t>
            </a:r>
            <a:r>
              <a:rPr lang="en-US" sz="2000" dirty="0"/>
              <a:t>cover categories (TBD) consistent with FAO Land Cover Classification System (LCCS)</a:t>
            </a:r>
          </a:p>
          <a:p>
            <a:pPr>
              <a:spcBef>
                <a:spcPct val="50000"/>
              </a:spcBef>
              <a:buFont typeface="Arial" pitchFamily="34" charset="0"/>
              <a:buChar char="•"/>
            </a:pPr>
            <a:r>
              <a:rPr lang="en-US" sz="2000" dirty="0"/>
              <a:t> Maps and statistical estimates of major land cover types</a:t>
            </a:r>
          </a:p>
          <a:p>
            <a:pPr>
              <a:spcBef>
                <a:spcPct val="50000"/>
              </a:spcBef>
              <a:buFont typeface="Arial" pitchFamily="34" charset="0"/>
              <a:buChar char="•"/>
            </a:pPr>
            <a:r>
              <a:rPr lang="en-US" sz="2000" dirty="0"/>
              <a:t> Complementary with other global land cover products (e.g., MODIS land cover, Globecover</a:t>
            </a:r>
            <a:r>
              <a:rPr lang="en-US" sz="2000" dirty="0" smtClean="0"/>
              <a:t>)</a:t>
            </a:r>
          </a:p>
          <a:p>
            <a:pPr>
              <a:spcBef>
                <a:spcPct val="50000"/>
              </a:spcBef>
              <a:buFont typeface="Arial" pitchFamily="34" charset="0"/>
              <a:buChar char="•"/>
            </a:pPr>
            <a:r>
              <a:rPr lang="en-US" sz="2000" dirty="0" smtClean="0"/>
              <a:t> 2010 baseline, 5-year updates </a:t>
            </a:r>
            <a:endParaRPr lang="en-US" sz="2000" dirty="0"/>
          </a:p>
          <a:p>
            <a:pPr>
              <a:spcBef>
                <a:spcPct val="50000"/>
              </a:spcBef>
              <a:buFontTx/>
              <a:buChar char="•"/>
            </a:pPr>
            <a:endParaRPr lang="en-US" sz="2000" dirty="0"/>
          </a:p>
          <a:p>
            <a:pPr>
              <a:spcBef>
                <a:spcPct val="50000"/>
              </a:spcBef>
              <a:buFontTx/>
              <a:buChar char="•"/>
            </a:pPr>
            <a:endParaRPr lang="en-US" sz="2000" dirty="0">
              <a:solidFill>
                <a:schemeClr val="bg1"/>
              </a:solidFill>
            </a:endParaRPr>
          </a:p>
        </p:txBody>
      </p:sp>
      <p:sp>
        <p:nvSpPr>
          <p:cNvPr id="11" name="TextBox 10"/>
          <p:cNvSpPr txBox="1"/>
          <p:nvPr/>
        </p:nvSpPr>
        <p:spPr>
          <a:xfrm>
            <a:off x="105360" y="6324600"/>
            <a:ext cx="3018840" cy="369332"/>
          </a:xfrm>
          <a:prstGeom prst="rect">
            <a:avLst/>
          </a:prstGeom>
          <a:noFill/>
        </p:spPr>
        <p:txBody>
          <a:bodyPr wrap="none" rtlCol="0">
            <a:spAutoFit/>
          </a:bodyPr>
          <a:lstStyle/>
          <a:p>
            <a:r>
              <a:rPr lang="en-US" dirty="0" smtClean="0"/>
              <a:t>(from USGS/Tom Loveland)</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oster.jpg"/>
          <p:cNvPicPr>
            <a:picLocks noChangeAspect="1"/>
          </p:cNvPicPr>
          <p:nvPr/>
        </p:nvPicPr>
        <p:blipFill>
          <a:blip r:embed="rId3" cstate="print"/>
          <a:stretch>
            <a:fillRect/>
          </a:stretch>
        </p:blipFill>
        <p:spPr>
          <a:xfrm>
            <a:off x="0" y="1621536"/>
            <a:ext cx="9144000" cy="3614928"/>
          </a:xfrm>
          <a:prstGeom prst="rect">
            <a:avLst/>
          </a:prstGeom>
        </p:spPr>
      </p:pic>
      <p:sp>
        <p:nvSpPr>
          <p:cNvPr id="4" name="Title 3"/>
          <p:cNvSpPr>
            <a:spLocks noGrp="1"/>
          </p:cNvSpPr>
          <p:nvPr>
            <p:ph type="title"/>
          </p:nvPr>
        </p:nvSpPr>
        <p:spPr>
          <a:xfrm>
            <a:off x="0" y="76200"/>
            <a:ext cx="9144000" cy="838200"/>
          </a:xfrm>
        </p:spPr>
        <p:txBody>
          <a:bodyPr>
            <a:normAutofit fontScale="90000"/>
          </a:bodyPr>
          <a:lstStyle/>
          <a:p>
            <a:r>
              <a:rPr lang="en-US" sz="3600" b="1" dirty="0" smtClean="0">
                <a:solidFill>
                  <a:schemeClr val="accent2"/>
                </a:solidFill>
              </a:rPr>
              <a:t>The MODIS-ization of Landsat</a:t>
            </a:r>
            <a:br>
              <a:rPr lang="en-US" sz="3600" b="1" dirty="0" smtClean="0">
                <a:solidFill>
                  <a:schemeClr val="accent2"/>
                </a:solidFill>
              </a:rPr>
            </a:br>
            <a:r>
              <a:rPr lang="en-US" sz="3100" b="1" dirty="0" smtClean="0">
                <a:solidFill>
                  <a:schemeClr val="accent2"/>
                </a:solidFill>
              </a:rPr>
              <a:t>Forest cover loss in Indonesia, 2000 to 2010</a:t>
            </a:r>
            <a:endParaRPr lang="en-US" sz="3100" b="1" dirty="0">
              <a:solidFill>
                <a:schemeClr val="accent2"/>
              </a:solidFill>
            </a:endParaRPr>
          </a:p>
        </p:txBody>
      </p:sp>
      <p:sp>
        <p:nvSpPr>
          <p:cNvPr id="5" name="Rectangle 4"/>
          <p:cNvSpPr/>
          <p:nvPr/>
        </p:nvSpPr>
        <p:spPr>
          <a:xfrm>
            <a:off x="304800" y="5105400"/>
            <a:ext cx="533400" cy="3048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6" name="TextBox 5"/>
          <p:cNvSpPr txBox="1"/>
          <p:nvPr/>
        </p:nvSpPr>
        <p:spPr>
          <a:xfrm>
            <a:off x="914400" y="5029200"/>
            <a:ext cx="3886200" cy="369332"/>
          </a:xfrm>
          <a:prstGeom prst="rect">
            <a:avLst/>
          </a:prstGeom>
          <a:noFill/>
        </p:spPr>
        <p:txBody>
          <a:bodyPr wrap="square" rtlCol="0">
            <a:spAutoFit/>
          </a:bodyPr>
          <a:lstStyle/>
          <a:p>
            <a:r>
              <a:rPr lang="en-US" dirty="0">
                <a:solidFill>
                  <a:prstClr val="black"/>
                </a:solidFill>
              </a:rPr>
              <a:t>Primary forest cover loss</a:t>
            </a:r>
          </a:p>
        </p:txBody>
      </p:sp>
      <p:sp>
        <p:nvSpPr>
          <p:cNvPr id="7" name="Rectangle 6"/>
          <p:cNvSpPr/>
          <p:nvPr/>
        </p:nvSpPr>
        <p:spPr>
          <a:xfrm>
            <a:off x="304800" y="5562600"/>
            <a:ext cx="533400" cy="304800"/>
          </a:xfrm>
          <a:prstGeom prst="rect">
            <a:avLst/>
          </a:prstGeom>
          <a:solidFill>
            <a:srgbClr val="FF7D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TextBox 7"/>
          <p:cNvSpPr txBox="1"/>
          <p:nvPr/>
        </p:nvSpPr>
        <p:spPr>
          <a:xfrm>
            <a:off x="914400" y="5486400"/>
            <a:ext cx="3886200" cy="369332"/>
          </a:xfrm>
          <a:prstGeom prst="rect">
            <a:avLst/>
          </a:prstGeom>
          <a:noFill/>
        </p:spPr>
        <p:txBody>
          <a:bodyPr wrap="square" rtlCol="0">
            <a:spAutoFit/>
          </a:bodyPr>
          <a:lstStyle/>
          <a:p>
            <a:r>
              <a:rPr lang="en-US" dirty="0">
                <a:solidFill>
                  <a:prstClr val="black"/>
                </a:solidFill>
              </a:rPr>
              <a:t>Other forest cover loss</a:t>
            </a:r>
          </a:p>
        </p:txBody>
      </p:sp>
      <p:sp>
        <p:nvSpPr>
          <p:cNvPr id="9" name="TextBox 8"/>
          <p:cNvSpPr txBox="1"/>
          <p:nvPr/>
        </p:nvSpPr>
        <p:spPr>
          <a:xfrm>
            <a:off x="574344" y="990600"/>
            <a:ext cx="8375050" cy="369332"/>
          </a:xfrm>
          <a:prstGeom prst="rect">
            <a:avLst/>
          </a:prstGeom>
          <a:noFill/>
        </p:spPr>
        <p:txBody>
          <a:bodyPr wrap="none" rtlCol="0">
            <a:spAutoFit/>
          </a:bodyPr>
          <a:lstStyle/>
          <a:p>
            <a:r>
              <a:rPr lang="en-US" dirty="0">
                <a:solidFill>
                  <a:prstClr val="black"/>
                </a:solidFill>
              </a:rPr>
              <a:t>15,692  Landsat Enhanced Thematic Mapper Plus images from 1999 to </a:t>
            </a:r>
            <a:r>
              <a:rPr lang="en-US" dirty="0" smtClean="0">
                <a:solidFill>
                  <a:prstClr val="black"/>
                </a:solidFill>
              </a:rPr>
              <a:t>2010</a:t>
            </a:r>
            <a:endParaRPr lang="en-US" dirty="0">
              <a:solidFill>
                <a:prstClr val="black"/>
              </a:solidFill>
            </a:endParaRPr>
          </a:p>
        </p:txBody>
      </p:sp>
      <p:sp>
        <p:nvSpPr>
          <p:cNvPr id="10" name="TextBox 9"/>
          <p:cNvSpPr txBox="1"/>
          <p:nvPr/>
        </p:nvSpPr>
        <p:spPr>
          <a:xfrm>
            <a:off x="1752600" y="6324600"/>
            <a:ext cx="6128344" cy="369332"/>
          </a:xfrm>
          <a:prstGeom prst="rect">
            <a:avLst/>
          </a:prstGeom>
          <a:noFill/>
        </p:spPr>
        <p:txBody>
          <a:bodyPr wrap="none" rtlCol="0">
            <a:spAutoFit/>
          </a:bodyPr>
          <a:lstStyle/>
          <a:p>
            <a:r>
              <a:rPr lang="en-US" dirty="0">
                <a:solidFill>
                  <a:prstClr val="black"/>
                </a:solidFill>
              </a:rPr>
              <a:t>Nearly 1 million hectares per year, almost half in primary forests</a:t>
            </a:r>
          </a:p>
        </p:txBody>
      </p:sp>
      <p:pic>
        <p:nvPicPr>
          <p:cNvPr id="11" name="Picture 10" descr="SDSU_logo"/>
          <p:cNvPicPr>
            <a:picLocks noChangeAspect="1" noChangeArrowheads="1"/>
          </p:cNvPicPr>
          <p:nvPr/>
        </p:nvPicPr>
        <p:blipFill>
          <a:blip r:embed="rId4" cstate="print"/>
          <a:srcRect/>
          <a:stretch>
            <a:fillRect/>
          </a:stretch>
        </p:blipFill>
        <p:spPr bwMode="auto">
          <a:xfrm>
            <a:off x="8629650" y="5924550"/>
            <a:ext cx="514350" cy="933450"/>
          </a:xfrm>
          <a:prstGeom prst="rect">
            <a:avLst/>
          </a:prstGeom>
          <a:noFill/>
          <a:ln w="9525">
            <a:noFill/>
            <a:miter lim="800000"/>
            <a:headEnd/>
            <a:tailEnd/>
          </a:ln>
        </p:spPr>
      </p:pic>
      <p:sp>
        <p:nvSpPr>
          <p:cNvPr id="13" name="TextBox 12"/>
          <p:cNvSpPr txBox="1"/>
          <p:nvPr/>
        </p:nvSpPr>
        <p:spPr>
          <a:xfrm>
            <a:off x="6705600" y="6609282"/>
            <a:ext cx="1816844" cy="276999"/>
          </a:xfrm>
          <a:prstGeom prst="rect">
            <a:avLst/>
          </a:prstGeom>
          <a:noFill/>
        </p:spPr>
        <p:txBody>
          <a:bodyPr wrap="none" rtlCol="0">
            <a:spAutoFit/>
          </a:bodyPr>
          <a:lstStyle/>
          <a:p>
            <a:r>
              <a:rPr lang="en-US" sz="1200" dirty="0" smtClean="0"/>
              <a:t>(from SDSU/Matt Hansen)</a:t>
            </a:r>
            <a:endParaRPr lang="en-US" sz="1200" dirty="0"/>
          </a:p>
        </p:txBody>
      </p:sp>
      <p:sp>
        <p:nvSpPr>
          <p:cNvPr id="14" name="TextBox 13"/>
          <p:cNvSpPr txBox="1"/>
          <p:nvPr/>
        </p:nvSpPr>
        <p:spPr>
          <a:xfrm>
            <a:off x="54592" y="2930856"/>
            <a:ext cx="9031640" cy="461665"/>
          </a:xfrm>
          <a:prstGeom prst="rect">
            <a:avLst/>
          </a:prstGeom>
          <a:solidFill>
            <a:schemeClr val="bg1"/>
          </a:solidFill>
        </p:spPr>
        <p:txBody>
          <a:bodyPr wrap="none" rtlCol="0">
            <a:spAutoFit/>
          </a:bodyPr>
          <a:lstStyle/>
          <a:p>
            <a:r>
              <a:rPr lang="en-US" sz="2400" b="1" dirty="0" smtClean="0"/>
              <a:t>Open data archives + cloud computing = mapping the globe!</a:t>
            </a:r>
            <a:endParaRPr lang="en-US" sz="2400" b="1" dirty="0"/>
          </a:p>
        </p:txBody>
      </p:sp>
    </p:spTree>
    <p:extLst>
      <p:ext uri="{BB962C8B-B14F-4D97-AF65-F5344CB8AC3E}">
        <p14:creationId xmlns="" xmlns:p14="http://schemas.microsoft.com/office/powerpoint/2010/main" val="1822300562"/>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839200" cy="944562"/>
          </a:xfrm>
        </p:spPr>
        <p:txBody>
          <a:bodyPr/>
          <a:lstStyle/>
          <a:p>
            <a:r>
              <a:rPr lang="en-US" sz="3400" b="1" dirty="0" smtClean="0">
                <a:solidFill>
                  <a:schemeClr val="accent2"/>
                </a:solidFill>
              </a:rPr>
              <a:t>Improving Temporal/Spatial Resolution and Capturing the 3</a:t>
            </a:r>
            <a:r>
              <a:rPr lang="en-US" sz="3400" b="1" baseline="30000" dirty="0" smtClean="0">
                <a:solidFill>
                  <a:schemeClr val="accent2"/>
                </a:solidFill>
              </a:rPr>
              <a:t>rd</a:t>
            </a:r>
            <a:r>
              <a:rPr lang="en-US" sz="3400" b="1" dirty="0" smtClean="0">
                <a:solidFill>
                  <a:schemeClr val="accent2"/>
                </a:solidFill>
              </a:rPr>
              <a:t> Dimension</a:t>
            </a:r>
            <a:endParaRPr lang="en-US" sz="3400" b="1" dirty="0">
              <a:solidFill>
                <a:schemeClr val="accent2"/>
              </a:solidFill>
            </a:endParaRPr>
          </a:p>
        </p:txBody>
      </p:sp>
      <p:sp>
        <p:nvSpPr>
          <p:cNvPr id="7" name="Content Placeholder 6"/>
          <p:cNvSpPr>
            <a:spLocks noGrp="1"/>
          </p:cNvSpPr>
          <p:nvPr>
            <p:ph idx="1"/>
          </p:nvPr>
        </p:nvSpPr>
        <p:spPr>
          <a:xfrm>
            <a:off x="152400" y="1493837"/>
            <a:ext cx="8229600" cy="4525963"/>
          </a:xfrm>
        </p:spPr>
        <p:txBody>
          <a:bodyPr/>
          <a:lstStyle/>
          <a:p>
            <a:r>
              <a:rPr lang="en-US" sz="2000" dirty="0" smtClean="0"/>
              <a:t>Temporal: AVHRR, MODIS, MERIS, Sentinel-3</a:t>
            </a:r>
          </a:p>
          <a:p>
            <a:r>
              <a:rPr lang="en-US" sz="2000" dirty="0" smtClean="0"/>
              <a:t>Spatial: Commercial satellites, airborne sensors</a:t>
            </a:r>
          </a:p>
          <a:p>
            <a:r>
              <a:rPr lang="en-US" sz="2000" dirty="0" smtClean="0"/>
              <a:t>Active: radar (Japan, Sentinel-1)</a:t>
            </a:r>
          </a:p>
          <a:p>
            <a:pPr>
              <a:buNone/>
            </a:pPr>
            <a:r>
              <a:rPr lang="en-US" sz="2000" dirty="0" smtClean="0"/>
              <a:t> 		    lidar (GLAS, airborne)	</a:t>
            </a:r>
            <a:endParaRPr lang="en-US" sz="2000" dirty="0"/>
          </a:p>
        </p:txBody>
      </p:sp>
      <p:pic>
        <p:nvPicPr>
          <p:cNvPr id="109570" name="Picture 2"/>
          <p:cNvPicPr>
            <a:picLocks noChangeAspect="1" noChangeArrowheads="1"/>
          </p:cNvPicPr>
          <p:nvPr/>
        </p:nvPicPr>
        <p:blipFill>
          <a:blip r:embed="rId2" cstate="print"/>
          <a:srcRect l="12500" t="11719" r="13125" b="8594"/>
          <a:stretch>
            <a:fillRect/>
          </a:stretch>
        </p:blipFill>
        <p:spPr bwMode="auto">
          <a:xfrm>
            <a:off x="381000" y="3429000"/>
            <a:ext cx="3327400" cy="2852057"/>
          </a:xfrm>
          <a:prstGeom prst="rect">
            <a:avLst/>
          </a:prstGeom>
          <a:noFill/>
          <a:ln w="9525">
            <a:noFill/>
            <a:miter lim="800000"/>
            <a:headEnd/>
            <a:tailEnd/>
          </a:ln>
        </p:spPr>
      </p:pic>
      <p:pic>
        <p:nvPicPr>
          <p:cNvPr id="109571" name="Picture 3"/>
          <p:cNvPicPr>
            <a:picLocks noChangeAspect="1" noChangeArrowheads="1"/>
          </p:cNvPicPr>
          <p:nvPr/>
        </p:nvPicPr>
        <p:blipFill>
          <a:blip r:embed="rId3" cstate="print"/>
          <a:srcRect l="12500" t="14063" r="13750" b="42187"/>
          <a:stretch>
            <a:fillRect/>
          </a:stretch>
        </p:blipFill>
        <p:spPr bwMode="auto">
          <a:xfrm>
            <a:off x="4299857" y="2486186"/>
            <a:ext cx="4234543" cy="2009614"/>
          </a:xfrm>
          <a:prstGeom prst="rect">
            <a:avLst/>
          </a:prstGeom>
          <a:noFill/>
          <a:ln w="9525">
            <a:noFill/>
            <a:miter lim="800000"/>
            <a:headEnd/>
            <a:tailEnd/>
          </a:ln>
        </p:spPr>
      </p:pic>
      <p:pic>
        <p:nvPicPr>
          <p:cNvPr id="109572" name="Picture 4"/>
          <p:cNvPicPr>
            <a:picLocks noChangeAspect="1" noChangeArrowheads="1"/>
          </p:cNvPicPr>
          <p:nvPr/>
        </p:nvPicPr>
        <p:blipFill>
          <a:blip r:embed="rId4" cstate="print"/>
          <a:srcRect l="18750" t="16406" r="18750" b="51563"/>
          <a:stretch>
            <a:fillRect/>
          </a:stretch>
        </p:blipFill>
        <p:spPr bwMode="auto">
          <a:xfrm>
            <a:off x="4302512" y="4876800"/>
            <a:ext cx="4460488" cy="182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sz="4000" b="1" dirty="0" smtClean="0">
                <a:solidFill>
                  <a:schemeClr val="accent2"/>
                </a:solidFill>
              </a:rPr>
              <a:t>Taking Wisdom from the Market</a:t>
            </a:r>
            <a:endParaRPr lang="en-US" sz="4000" b="1" dirty="0">
              <a:solidFill>
                <a:schemeClr val="accent2"/>
              </a:solidFill>
            </a:endParaRPr>
          </a:p>
        </p:txBody>
      </p:sp>
      <p:sp>
        <p:nvSpPr>
          <p:cNvPr id="3" name="TextBox 2"/>
          <p:cNvSpPr txBox="1"/>
          <p:nvPr/>
        </p:nvSpPr>
        <p:spPr>
          <a:xfrm>
            <a:off x="533400" y="1981200"/>
            <a:ext cx="8153400" cy="2492990"/>
          </a:xfrm>
          <a:prstGeom prst="rect">
            <a:avLst/>
          </a:prstGeom>
          <a:noFill/>
        </p:spPr>
        <p:txBody>
          <a:bodyPr wrap="square" rtlCol="0">
            <a:spAutoFit/>
          </a:bodyPr>
          <a:lstStyle/>
          <a:p>
            <a:r>
              <a:rPr lang="en-US" sz="2800" dirty="0" smtClean="0"/>
              <a:t>“Diversification is not only the first important thing investors should think about, but the second and the third, and probably the fourth and fifth, too”</a:t>
            </a:r>
          </a:p>
          <a:p>
            <a:endParaRPr lang="en-US" dirty="0" smtClean="0"/>
          </a:p>
          <a:p>
            <a:r>
              <a:rPr lang="en-US" dirty="0" smtClean="0"/>
              <a:t>John C. Bogle (82) founder of the Vanguard Group in </a:t>
            </a:r>
            <a:r>
              <a:rPr lang="en-US" i="1" dirty="0" smtClean="0"/>
              <a:t>The Wall Street Journal </a:t>
            </a:r>
            <a:r>
              <a:rPr lang="en-US" dirty="0" smtClean="0"/>
              <a:t>September 10, 2011, Jason Zweig’s The Intelligent Investor, in which he also referred to the stock market as “spasmodic”</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solidFill>
                  <a:schemeClr val="accent2"/>
                </a:solidFill>
              </a:rPr>
              <a:t>NPP for Oceans</a:t>
            </a:r>
            <a:endParaRPr lang="en-US" sz="4000" b="1" dirty="0">
              <a:solidFill>
                <a:schemeClr val="accent2"/>
              </a:solidFill>
            </a:endParaRPr>
          </a:p>
        </p:txBody>
      </p:sp>
      <p:sp>
        <p:nvSpPr>
          <p:cNvPr id="3" name="Content Placeholder 2"/>
          <p:cNvSpPr>
            <a:spLocks noGrp="1"/>
          </p:cNvSpPr>
          <p:nvPr>
            <p:ph idx="1"/>
          </p:nvPr>
        </p:nvSpPr>
        <p:spPr>
          <a:xfrm>
            <a:off x="381000" y="5867400"/>
            <a:ext cx="8534400" cy="457199"/>
          </a:xfrm>
        </p:spPr>
        <p:txBody>
          <a:bodyPr/>
          <a:lstStyle/>
          <a:p>
            <a:pPr>
              <a:buNone/>
            </a:pPr>
            <a:r>
              <a:rPr lang="en-US" sz="1100" b="1" dirty="0" smtClean="0"/>
              <a:t>Standard Product</a:t>
            </a:r>
            <a:r>
              <a:rPr lang="en-US" sz="1100" dirty="0" smtClean="0"/>
              <a:t>: Net Primary Production using MODIS CHL and SST, SeaWiFS PAR, and z_eu = f(CHL) as inputs to the VGPM</a:t>
            </a:r>
          </a:p>
          <a:p>
            <a:pPr algn="ctr">
              <a:buNone/>
            </a:pPr>
            <a:r>
              <a:rPr lang="en-US" sz="1100" dirty="0" smtClean="0"/>
              <a:t>(from http://www.science.oregonstate.edu/ocean.productivity/index.php)</a:t>
            </a:r>
          </a:p>
          <a:p>
            <a:endParaRPr lang="en-US" dirty="0"/>
          </a:p>
        </p:txBody>
      </p:sp>
      <p:pic>
        <p:nvPicPr>
          <p:cNvPr id="110594" name="Picture 2" descr="http://www.science.oregonstate.edu/ocean.productivity/images/thumb2.vgpm.2002305.gif"/>
          <p:cNvPicPr>
            <a:picLocks noChangeAspect="1" noChangeArrowheads="1"/>
          </p:cNvPicPr>
          <p:nvPr/>
        </p:nvPicPr>
        <p:blipFill>
          <a:blip r:embed="rId3" cstate="print"/>
          <a:srcRect/>
          <a:stretch>
            <a:fillRect/>
          </a:stretch>
        </p:blipFill>
        <p:spPr bwMode="auto">
          <a:xfrm>
            <a:off x="975947" y="2438400"/>
            <a:ext cx="6567853" cy="3162301"/>
          </a:xfrm>
          <a:prstGeom prst="rect">
            <a:avLst/>
          </a:prstGeom>
          <a:noFill/>
        </p:spPr>
      </p:pic>
      <p:pic>
        <p:nvPicPr>
          <p:cNvPr id="110596" name="Picture 4" descr="http://www.science.oregonstate.edu/ocean.productivity/images/colorbar1.png"/>
          <p:cNvPicPr>
            <a:picLocks noChangeAspect="1" noChangeArrowheads="1"/>
          </p:cNvPicPr>
          <p:nvPr/>
        </p:nvPicPr>
        <p:blipFill>
          <a:blip r:embed="rId4" cstate="print"/>
          <a:srcRect/>
          <a:stretch>
            <a:fillRect/>
          </a:stretch>
        </p:blipFill>
        <p:spPr bwMode="auto">
          <a:xfrm>
            <a:off x="7561092" y="2438400"/>
            <a:ext cx="973308" cy="3124200"/>
          </a:xfrm>
          <a:prstGeom prst="rect">
            <a:avLst/>
          </a:prstGeom>
          <a:noFill/>
        </p:spPr>
      </p:pic>
      <p:sp>
        <p:nvSpPr>
          <p:cNvPr id="6" name="TextBox 5"/>
          <p:cNvSpPr txBox="1"/>
          <p:nvPr/>
        </p:nvSpPr>
        <p:spPr>
          <a:xfrm>
            <a:off x="1462316" y="1752600"/>
            <a:ext cx="5852884" cy="369332"/>
          </a:xfrm>
          <a:prstGeom prst="rect">
            <a:avLst/>
          </a:prstGeom>
          <a:noFill/>
        </p:spPr>
        <p:txBody>
          <a:bodyPr wrap="none" rtlCol="0">
            <a:spAutoFit/>
          </a:bodyPr>
          <a:lstStyle/>
          <a:p>
            <a:r>
              <a:rPr lang="en-US" b="1" dirty="0" smtClean="0"/>
              <a:t>Monthly Net Primary Production for November 2002</a:t>
            </a:r>
            <a:endParaRPr lang="en-US" b="1"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066800"/>
          </a:xfrm>
        </p:spPr>
        <p:txBody>
          <a:bodyPr/>
          <a:lstStyle/>
          <a:p>
            <a:r>
              <a:rPr lang="en-US" sz="3000" b="1" dirty="0" smtClean="0">
                <a:solidFill>
                  <a:schemeClr val="accent2"/>
                </a:solidFill>
              </a:rPr>
              <a:t>Bringing Process to Patterns Seen in RS Imagery</a:t>
            </a:r>
            <a:endParaRPr lang="en-US" sz="3000" b="1" dirty="0">
              <a:solidFill>
                <a:schemeClr val="accent2"/>
              </a:solidFill>
            </a:endParaRPr>
          </a:p>
        </p:txBody>
      </p:sp>
      <p:pic>
        <p:nvPicPr>
          <p:cNvPr id="87042" name="Picture 2"/>
          <p:cNvPicPr>
            <a:picLocks noChangeAspect="1" noChangeArrowheads="1"/>
          </p:cNvPicPr>
          <p:nvPr/>
        </p:nvPicPr>
        <p:blipFill>
          <a:blip r:embed="rId3" cstate="print"/>
          <a:srcRect l="11875" t="11719" r="13125" b="37591"/>
          <a:stretch>
            <a:fillRect/>
          </a:stretch>
        </p:blipFill>
        <p:spPr bwMode="auto">
          <a:xfrm>
            <a:off x="381000" y="2699361"/>
            <a:ext cx="3886200" cy="2101239"/>
          </a:xfrm>
          <a:prstGeom prst="rect">
            <a:avLst/>
          </a:prstGeom>
          <a:noFill/>
          <a:ln w="9525">
            <a:noFill/>
            <a:miter lim="800000"/>
            <a:headEnd/>
            <a:tailEnd/>
          </a:ln>
        </p:spPr>
      </p:pic>
      <p:pic>
        <p:nvPicPr>
          <p:cNvPr id="15362" name="Picture 2"/>
          <p:cNvPicPr>
            <a:picLocks noChangeAspect="1" noChangeArrowheads="1"/>
          </p:cNvPicPr>
          <p:nvPr/>
        </p:nvPicPr>
        <p:blipFill>
          <a:blip r:embed="rId4" cstate="print"/>
          <a:srcRect l="19375" t="11719" r="21250" b="7031"/>
          <a:stretch>
            <a:fillRect/>
          </a:stretch>
        </p:blipFill>
        <p:spPr bwMode="auto">
          <a:xfrm>
            <a:off x="5105400" y="872691"/>
            <a:ext cx="3657600" cy="4004109"/>
          </a:xfrm>
          <a:prstGeom prst="rect">
            <a:avLst/>
          </a:prstGeom>
          <a:noFill/>
          <a:ln w="9525">
            <a:noFill/>
            <a:miter lim="800000"/>
            <a:headEnd/>
            <a:tailEnd/>
          </a:ln>
        </p:spPr>
      </p:pic>
      <p:pic>
        <p:nvPicPr>
          <p:cNvPr id="15363" name="Picture 3"/>
          <p:cNvPicPr>
            <a:picLocks noChangeAspect="1" noChangeArrowheads="1"/>
          </p:cNvPicPr>
          <p:nvPr/>
        </p:nvPicPr>
        <p:blipFill>
          <a:blip r:embed="rId5" cstate="print"/>
          <a:srcRect t="14844" r="50625" b="61719"/>
          <a:stretch>
            <a:fillRect/>
          </a:stretch>
        </p:blipFill>
        <p:spPr bwMode="auto">
          <a:xfrm>
            <a:off x="381000" y="851848"/>
            <a:ext cx="4038600" cy="1533646"/>
          </a:xfrm>
          <a:prstGeom prst="rect">
            <a:avLst/>
          </a:prstGeom>
          <a:noFill/>
          <a:ln w="9525">
            <a:noFill/>
            <a:miter lim="800000"/>
            <a:headEnd/>
            <a:tailEnd/>
          </a:ln>
        </p:spPr>
      </p:pic>
      <p:pic>
        <p:nvPicPr>
          <p:cNvPr id="15365" name="Picture 5"/>
          <p:cNvPicPr>
            <a:picLocks noChangeAspect="1" noChangeArrowheads="1"/>
          </p:cNvPicPr>
          <p:nvPr/>
        </p:nvPicPr>
        <p:blipFill>
          <a:blip r:embed="rId6" cstate="print"/>
          <a:srcRect l="20625" t="14844" r="21875" b="65625"/>
          <a:stretch>
            <a:fillRect/>
          </a:stretch>
        </p:blipFill>
        <p:spPr bwMode="auto">
          <a:xfrm>
            <a:off x="1295400" y="4953000"/>
            <a:ext cx="6705600" cy="182217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sz="4000" b="1" dirty="0" smtClean="0">
                <a:solidFill>
                  <a:schemeClr val="accent2"/>
                </a:solidFill>
              </a:rPr>
              <a:t>ZSL/WWF Living Planet Index</a:t>
            </a:r>
            <a:endParaRPr lang="en-US" sz="4000" b="1" dirty="0">
              <a:solidFill>
                <a:schemeClr val="accent2"/>
              </a:solidFill>
            </a:endParaRPr>
          </a:p>
        </p:txBody>
      </p:sp>
      <p:sp>
        <p:nvSpPr>
          <p:cNvPr id="3" name="Content Placeholder 2"/>
          <p:cNvSpPr>
            <a:spLocks noGrp="1"/>
          </p:cNvSpPr>
          <p:nvPr>
            <p:ph idx="1"/>
          </p:nvPr>
        </p:nvSpPr>
        <p:spPr>
          <a:xfrm>
            <a:off x="457200" y="990600"/>
            <a:ext cx="8229600" cy="4724400"/>
          </a:xfrm>
        </p:spPr>
        <p:txBody>
          <a:bodyPr/>
          <a:lstStyle/>
          <a:p>
            <a:r>
              <a:rPr lang="en-US" sz="1800" b="1" dirty="0" smtClean="0"/>
              <a:t>Estimates annual rates of change for 7953 populations of 2544 mammal, bird, reptile, amphibian, and fish species</a:t>
            </a:r>
          </a:p>
          <a:p>
            <a:r>
              <a:rPr lang="en-US" sz="1800" b="1" dirty="0" smtClean="0"/>
              <a:t>Global overall LPI</a:t>
            </a:r>
          </a:p>
          <a:p>
            <a:r>
              <a:rPr lang="en-US" sz="1800" b="1" dirty="0" smtClean="0"/>
              <a:t>Combines Temperate (Palearctic and Nearctic realms and marine species north and south of the Tropics) and Tropical ( Afrotropical, Indo-Pacific and Neotropical realms and marine species within the Tropics) LPIs</a:t>
            </a:r>
          </a:p>
          <a:p>
            <a:r>
              <a:rPr lang="en-US" sz="1800" b="1" dirty="0" smtClean="0"/>
              <a:t>Can disaggregate into:</a:t>
            </a:r>
          </a:p>
          <a:p>
            <a:pPr lvl="1"/>
            <a:r>
              <a:rPr lang="en-US" sz="1600" dirty="0" smtClean="0"/>
              <a:t>Terrestrial, Marine, and Freshwater LPIs</a:t>
            </a:r>
          </a:p>
          <a:p>
            <a:pPr lvl="1"/>
            <a:r>
              <a:rPr lang="en-US" sz="1600" dirty="0" smtClean="0"/>
              <a:t>LPIs by realm </a:t>
            </a:r>
          </a:p>
          <a:p>
            <a:pPr lvl="1"/>
            <a:r>
              <a:rPr lang="en-US" sz="1600" dirty="0" smtClean="0"/>
              <a:t>Track individual species</a:t>
            </a:r>
          </a:p>
          <a:p>
            <a:r>
              <a:rPr lang="en-US" sz="1800" b="1" dirty="0" smtClean="0"/>
              <a:t>Also Red List Index for changes in extinction risk</a:t>
            </a:r>
          </a:p>
          <a:p>
            <a:r>
              <a:rPr lang="en-US" sz="1800" b="1" dirty="0" smtClean="0"/>
              <a:t>Stuart et al. (</a:t>
            </a:r>
            <a:r>
              <a:rPr lang="en-US" sz="1800" b="1" i="1" dirty="0" smtClean="0"/>
              <a:t>Science</a:t>
            </a:r>
            <a:r>
              <a:rPr lang="en-US" sz="1800" b="1" dirty="0" smtClean="0"/>
              <a:t> 328:177; 2010) call for better Barometer of Life</a:t>
            </a:r>
          </a:p>
          <a:p>
            <a:pPr lvl="1"/>
            <a:r>
              <a:rPr lang="en-US" sz="1600" dirty="0" smtClean="0"/>
              <a:t>Adding taxonomic depth to the Red List</a:t>
            </a:r>
          </a:p>
          <a:p>
            <a:endParaRPr lang="en-US" sz="2000" dirty="0"/>
          </a:p>
        </p:txBody>
      </p:sp>
      <p:pic>
        <p:nvPicPr>
          <p:cNvPr id="15362" name="Picture 2"/>
          <p:cNvPicPr>
            <a:picLocks noChangeAspect="1" noChangeArrowheads="1"/>
          </p:cNvPicPr>
          <p:nvPr/>
        </p:nvPicPr>
        <p:blipFill>
          <a:blip r:embed="rId3" cstate="print"/>
          <a:srcRect l="43125" t="49000" r="15000" b="10000"/>
          <a:stretch>
            <a:fillRect/>
          </a:stretch>
        </p:blipFill>
        <p:spPr bwMode="auto">
          <a:xfrm>
            <a:off x="5562600" y="4939352"/>
            <a:ext cx="3048000" cy="1865194"/>
          </a:xfrm>
          <a:prstGeom prst="rect">
            <a:avLst/>
          </a:prstGeom>
          <a:noFill/>
          <a:ln w="9525">
            <a:noFill/>
            <a:miter lim="800000"/>
            <a:headEnd/>
            <a:tailEnd/>
          </a:ln>
        </p:spPr>
      </p:pic>
      <p:sp>
        <p:nvSpPr>
          <p:cNvPr id="5" name="TextBox 4"/>
          <p:cNvSpPr txBox="1"/>
          <p:nvPr/>
        </p:nvSpPr>
        <p:spPr>
          <a:xfrm>
            <a:off x="5064935" y="6657201"/>
            <a:ext cx="4079065" cy="276999"/>
          </a:xfrm>
          <a:prstGeom prst="rect">
            <a:avLst/>
          </a:prstGeom>
          <a:noFill/>
        </p:spPr>
        <p:txBody>
          <a:bodyPr wrap="none" rtlCol="0">
            <a:spAutoFit/>
          </a:bodyPr>
          <a:lstStyle/>
          <a:p>
            <a:r>
              <a:rPr lang="en-US" sz="1200" b="1" dirty="0" smtClean="0"/>
              <a:t>(Source: WWF’s </a:t>
            </a:r>
            <a:r>
              <a:rPr lang="en-US" sz="1200" b="1" i="1" dirty="0" smtClean="0"/>
              <a:t>Living Planet Report 2010 Summary</a:t>
            </a:r>
            <a:r>
              <a:rPr lang="en-US" sz="1200" b="1" dirty="0" smtClean="0"/>
              <a:t>)</a:t>
            </a:r>
            <a:endParaRPr lang="en-US" sz="1200" b="1"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sz="3600" b="1" dirty="0" smtClean="0">
                <a:solidFill>
                  <a:schemeClr val="accent2"/>
                </a:solidFill>
              </a:rPr>
              <a:t>BII: A Composite Index to Integrate Habitat and Species Data</a:t>
            </a:r>
            <a:endParaRPr lang="en-US" sz="3600" b="1" dirty="0">
              <a:solidFill>
                <a:schemeClr val="accent2"/>
              </a:solidFill>
            </a:endParaRPr>
          </a:p>
        </p:txBody>
      </p:sp>
      <p:sp>
        <p:nvSpPr>
          <p:cNvPr id="3" name="Content Placeholder 2"/>
          <p:cNvSpPr>
            <a:spLocks noGrp="1"/>
          </p:cNvSpPr>
          <p:nvPr>
            <p:ph idx="1"/>
          </p:nvPr>
        </p:nvSpPr>
        <p:spPr>
          <a:xfrm>
            <a:off x="457200" y="1447800"/>
            <a:ext cx="8229600" cy="4525963"/>
          </a:xfrm>
        </p:spPr>
        <p:txBody>
          <a:bodyPr/>
          <a:lstStyle/>
          <a:p>
            <a:r>
              <a:rPr lang="en-US" sz="2000" dirty="0" smtClean="0"/>
              <a:t>Biodiversity Intactness Index (BII) from Scholes and Biggs in </a:t>
            </a:r>
            <a:r>
              <a:rPr lang="en-US" sz="2000" i="1" dirty="0" smtClean="0"/>
              <a:t>Nature (</a:t>
            </a:r>
            <a:r>
              <a:rPr lang="en-US" sz="2000" dirty="0" smtClean="0"/>
              <a:t>434:45-49; 2005)</a:t>
            </a:r>
          </a:p>
          <a:p>
            <a:r>
              <a:rPr lang="en-US" sz="2000" dirty="0" smtClean="0"/>
              <a:t>Links land use classes to ecosystem types and population impacts for species groups or groups of functional types</a:t>
            </a:r>
          </a:p>
          <a:p>
            <a:r>
              <a:rPr lang="en-US" sz="2000" dirty="0" smtClean="0"/>
              <a:t>Comparable directly within and across scales (tested at national, provincial, and local scales in South Africa, as well as across southern Africa</a:t>
            </a:r>
          </a:p>
          <a:p>
            <a:r>
              <a:rPr lang="en-US" sz="2000" dirty="0" smtClean="0"/>
              <a:t>Presents results as percent intactness = percent remaining of presumed pre-modern levels</a:t>
            </a:r>
          </a:p>
          <a:p>
            <a:r>
              <a:rPr lang="en-US" sz="2000" dirty="0" smtClean="0"/>
              <a:t>Can be disaggregated by ecosystem, political unit, taxon, land use</a:t>
            </a:r>
          </a:p>
          <a:p>
            <a:r>
              <a:rPr lang="en-US" sz="2000" dirty="0" smtClean="0"/>
              <a:t>Includes an error bar for uncertainty </a:t>
            </a:r>
            <a:endParaRPr lang="en-US" sz="2000" dirty="0"/>
          </a:p>
        </p:txBody>
      </p:sp>
      <p:pic>
        <p:nvPicPr>
          <p:cNvPr id="133122" name="Picture 2"/>
          <p:cNvPicPr>
            <a:picLocks noChangeAspect="1" noChangeArrowheads="1"/>
          </p:cNvPicPr>
          <p:nvPr/>
        </p:nvPicPr>
        <p:blipFill>
          <a:blip r:embed="rId3" cstate="print"/>
          <a:srcRect l="8750" t="20313" r="10000" b="56058"/>
          <a:stretch>
            <a:fillRect/>
          </a:stretch>
        </p:blipFill>
        <p:spPr bwMode="auto">
          <a:xfrm>
            <a:off x="1447800" y="5181600"/>
            <a:ext cx="6108031" cy="142105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900" name="Picture 5"/>
          <p:cNvPicPr>
            <a:picLocks noChangeAspect="1" noChangeArrowheads="1"/>
          </p:cNvPicPr>
          <p:nvPr/>
        </p:nvPicPr>
        <p:blipFill>
          <a:blip r:embed="rId3" cstate="print"/>
          <a:srcRect/>
          <a:stretch>
            <a:fillRect/>
          </a:stretch>
        </p:blipFill>
        <p:spPr bwMode="auto">
          <a:xfrm>
            <a:off x="0" y="1374775"/>
            <a:ext cx="9144000" cy="5407025"/>
          </a:xfrm>
          <a:prstGeom prst="rect">
            <a:avLst/>
          </a:prstGeom>
          <a:noFill/>
          <a:ln w="9525">
            <a:noFill/>
            <a:miter lim="800000"/>
            <a:headEnd/>
            <a:tailEnd/>
          </a:ln>
        </p:spPr>
      </p:pic>
      <p:sp>
        <p:nvSpPr>
          <p:cNvPr id="80901" name="Text Box 5"/>
          <p:cNvSpPr txBox="1">
            <a:spLocks noChangeArrowheads="1"/>
          </p:cNvSpPr>
          <p:nvPr/>
        </p:nvSpPr>
        <p:spPr bwMode="auto">
          <a:xfrm>
            <a:off x="80987" y="76200"/>
            <a:ext cx="8989961" cy="1323439"/>
          </a:xfrm>
          <a:prstGeom prst="rect">
            <a:avLst/>
          </a:prstGeom>
          <a:noFill/>
          <a:ln w="9525">
            <a:noFill/>
            <a:miter lim="800000"/>
            <a:headEnd/>
            <a:tailEnd/>
          </a:ln>
          <a:effectLst/>
        </p:spPr>
        <p:txBody>
          <a:bodyPr wrap="none">
            <a:spAutoFit/>
          </a:bodyPr>
          <a:lstStyle/>
          <a:p>
            <a:pPr algn="ctr"/>
            <a:r>
              <a:rPr lang="en-US" sz="4000" b="1" dirty="0">
                <a:solidFill>
                  <a:schemeClr val="accent2"/>
                </a:solidFill>
              </a:rPr>
              <a:t>Group on Earth Observations (GEO</a:t>
            </a:r>
            <a:r>
              <a:rPr lang="en-US" sz="4000" b="1" dirty="0" smtClean="0">
                <a:solidFill>
                  <a:schemeClr val="accent2"/>
                </a:solidFill>
              </a:rPr>
              <a:t>)</a:t>
            </a:r>
          </a:p>
          <a:p>
            <a:pPr algn="ctr"/>
            <a:r>
              <a:rPr lang="en-US" sz="4000" b="1" dirty="0" smtClean="0">
                <a:solidFill>
                  <a:schemeClr val="accent2"/>
                </a:solidFill>
              </a:rPr>
              <a:t>A Possible Framework?</a:t>
            </a:r>
            <a:endParaRPr lang="en-US" sz="4000" b="1" dirty="0">
              <a:solidFill>
                <a:schemeClr val="accent2"/>
              </a:solidFill>
            </a:endParaRPr>
          </a:p>
        </p:txBody>
      </p:sp>
      <p:sp>
        <p:nvSpPr>
          <p:cNvPr id="4" name="TextBox 3"/>
          <p:cNvSpPr txBox="1"/>
          <p:nvPr/>
        </p:nvSpPr>
        <p:spPr>
          <a:xfrm>
            <a:off x="381000" y="1600200"/>
            <a:ext cx="8534400" cy="4462760"/>
          </a:xfrm>
          <a:prstGeom prst="rect">
            <a:avLst/>
          </a:prstGeom>
          <a:solidFill>
            <a:schemeClr val="bg1"/>
          </a:solidFill>
        </p:spPr>
        <p:txBody>
          <a:bodyPr wrap="square" rtlCol="0">
            <a:spAutoFit/>
          </a:bodyPr>
          <a:lstStyle/>
          <a:p>
            <a:pPr>
              <a:buFont typeface="Arial" pitchFamily="34" charset="0"/>
              <a:buChar char="•"/>
            </a:pPr>
            <a:r>
              <a:rPr lang="en-US" sz="2000" dirty="0" smtClean="0"/>
              <a:t> </a:t>
            </a:r>
            <a:r>
              <a:rPr lang="en-US" sz="2000" b="1" dirty="0" smtClean="0"/>
              <a:t>Detailed Implementation Plan completed in May 2010</a:t>
            </a:r>
          </a:p>
          <a:p>
            <a:pPr>
              <a:buFont typeface="Arial" pitchFamily="34" charset="0"/>
              <a:buChar char="•"/>
            </a:pPr>
            <a:r>
              <a:rPr lang="en-US" sz="2000" b="1" dirty="0" smtClean="0"/>
              <a:t> Includes sections and working groups with specific</a:t>
            </a:r>
          </a:p>
          <a:p>
            <a:r>
              <a:rPr lang="en-US" sz="2000" b="1" dirty="0" smtClean="0"/>
              <a:t>   activities and deliverables for:</a:t>
            </a:r>
          </a:p>
          <a:p>
            <a:endParaRPr lang="en-US" sz="2000" b="1" dirty="0" smtClean="0"/>
          </a:p>
          <a:p>
            <a:pPr lvl="1">
              <a:buFont typeface="Arial" pitchFamily="34" charset="0"/>
              <a:buChar char="•"/>
            </a:pPr>
            <a:r>
              <a:rPr lang="en-US" dirty="0" smtClean="0"/>
              <a:t>  </a:t>
            </a:r>
            <a:r>
              <a:rPr lang="en-US" b="1" dirty="0" smtClean="0"/>
              <a:t>Genetics / Phylogenetic Diversity (WG 1)</a:t>
            </a:r>
          </a:p>
          <a:p>
            <a:pPr lvl="1">
              <a:buFont typeface="Arial" pitchFamily="34" charset="0"/>
              <a:buChar char="•"/>
            </a:pPr>
            <a:r>
              <a:rPr lang="en-US" b="1" dirty="0" smtClean="0"/>
              <a:t>  Terrestrial Species Monitoring (WG 2)</a:t>
            </a:r>
          </a:p>
          <a:p>
            <a:pPr lvl="1">
              <a:buFont typeface="Arial" pitchFamily="34" charset="0"/>
              <a:buChar char="•"/>
            </a:pPr>
            <a:r>
              <a:rPr lang="en-US" b="1" dirty="0" smtClean="0"/>
              <a:t>  Terrestrial Ecosystem Change (WG 3)</a:t>
            </a:r>
          </a:p>
          <a:p>
            <a:pPr lvl="1">
              <a:buFont typeface="Arial" pitchFamily="34" charset="0"/>
              <a:buChar char="•"/>
            </a:pPr>
            <a:r>
              <a:rPr lang="en-US" b="1" dirty="0" smtClean="0"/>
              <a:t>  Freshwater Ecosystem Change (WG 4)</a:t>
            </a:r>
          </a:p>
          <a:p>
            <a:pPr lvl="1">
              <a:buFont typeface="Arial" pitchFamily="34" charset="0"/>
              <a:buChar char="•"/>
            </a:pPr>
            <a:r>
              <a:rPr lang="en-US" b="1" dirty="0" smtClean="0"/>
              <a:t>  Marine Ecosystem Change (WG 5)</a:t>
            </a:r>
          </a:p>
          <a:p>
            <a:pPr lvl="1">
              <a:buFont typeface="Arial" pitchFamily="34" charset="0"/>
              <a:buChar char="•"/>
            </a:pPr>
            <a:r>
              <a:rPr lang="en-US" b="1" dirty="0" smtClean="0"/>
              <a:t>  Ecosystem Services (WG 6)</a:t>
            </a:r>
          </a:p>
          <a:p>
            <a:pPr lvl="1">
              <a:buFont typeface="Arial" pitchFamily="34" charset="0"/>
              <a:buChar char="•"/>
            </a:pPr>
            <a:r>
              <a:rPr lang="en-US" b="1" dirty="0" smtClean="0"/>
              <a:t>  In Situ / Remote Sensing Integration Through Modelling (WG 7)</a:t>
            </a:r>
          </a:p>
          <a:p>
            <a:pPr lvl="1">
              <a:buFont typeface="Arial" pitchFamily="34" charset="0"/>
              <a:buChar char="•"/>
            </a:pPr>
            <a:r>
              <a:rPr lang="en-US" b="1" i="1" dirty="0" smtClean="0"/>
              <a:t>  </a:t>
            </a:r>
            <a:r>
              <a:rPr lang="en-US" b="1" dirty="0" smtClean="0"/>
              <a:t>Data Integration and Interoperability (WG 8)  </a:t>
            </a:r>
          </a:p>
          <a:p>
            <a:pPr lvl="1">
              <a:buFont typeface="Arial" pitchFamily="34" charset="0"/>
              <a:buChar char="•"/>
            </a:pPr>
            <a:endParaRPr lang="en-US" b="1" dirty="0" smtClean="0"/>
          </a:p>
          <a:p>
            <a:pPr algn="ctr"/>
            <a:r>
              <a:rPr lang="en-US" sz="2400" b="1" dirty="0" smtClean="0">
                <a:solidFill>
                  <a:schemeClr val="accent2"/>
                </a:solidFill>
              </a:rPr>
              <a:t>(http://www.earthobservations.org/geobon.shtml)</a:t>
            </a:r>
          </a:p>
          <a:p>
            <a:pPr lvl="1"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sz="4000" b="1" dirty="0" smtClean="0">
                <a:solidFill>
                  <a:schemeClr val="accent2"/>
                </a:solidFill>
              </a:rPr>
              <a:t>Some Key Points</a:t>
            </a:r>
            <a:endParaRPr lang="en-US" sz="4000" b="1" dirty="0">
              <a:solidFill>
                <a:schemeClr val="accent2"/>
              </a:solidFill>
            </a:endParaRPr>
          </a:p>
        </p:txBody>
      </p:sp>
      <p:sp>
        <p:nvSpPr>
          <p:cNvPr id="3" name="Content Placeholder 2"/>
          <p:cNvSpPr>
            <a:spLocks noGrp="1"/>
          </p:cNvSpPr>
          <p:nvPr>
            <p:ph idx="1"/>
          </p:nvPr>
        </p:nvSpPr>
        <p:spPr>
          <a:xfrm>
            <a:off x="457200" y="914400"/>
            <a:ext cx="8229600" cy="4525963"/>
          </a:xfrm>
        </p:spPr>
        <p:txBody>
          <a:bodyPr/>
          <a:lstStyle/>
          <a:p>
            <a:r>
              <a:rPr lang="en-US" sz="2000" dirty="0" smtClean="0"/>
              <a:t>Open data policies are required!  Without them, this global observation system cannot work.</a:t>
            </a:r>
          </a:p>
          <a:p>
            <a:r>
              <a:rPr lang="en-US" sz="2000" dirty="0" smtClean="0"/>
              <a:t>Bottom Up &amp; Top Down Observations; Modeling All the Way Across</a:t>
            </a:r>
          </a:p>
          <a:p>
            <a:pPr lvl="1"/>
            <a:r>
              <a:rPr lang="en-US" sz="1600" dirty="0" smtClean="0"/>
              <a:t>It’s imperative to link people from the remote sensing and biodiversity research and conservation communities for this “top down” and “bottom up” approach to succeed.  They must </a:t>
            </a:r>
            <a:r>
              <a:rPr lang="en-US" sz="1600" i="1" dirty="0" smtClean="0"/>
              <a:t>work together</a:t>
            </a:r>
            <a:r>
              <a:rPr lang="en-US" sz="1600" dirty="0" smtClean="0"/>
              <a:t> to build the network.</a:t>
            </a:r>
          </a:p>
          <a:p>
            <a:pPr>
              <a:lnSpc>
                <a:spcPct val="90000"/>
              </a:lnSpc>
            </a:pPr>
            <a:r>
              <a:rPr lang="en-US" sz="2000" dirty="0" smtClean="0"/>
              <a:t>Simplify, Simplify, Simplify (i.e., for </a:t>
            </a:r>
            <a:r>
              <a:rPr lang="en-US" sz="2000" i="1" dirty="0" smtClean="0"/>
              <a:t>global efforts </a:t>
            </a:r>
            <a:r>
              <a:rPr lang="en-US" sz="2000" dirty="0" smtClean="0"/>
              <a:t>pick a few sample taxa and biome/ecosystem types at outset; sampling is ok)</a:t>
            </a:r>
          </a:p>
          <a:p>
            <a:pPr>
              <a:lnSpc>
                <a:spcPct val="90000"/>
              </a:lnSpc>
            </a:pPr>
            <a:r>
              <a:rPr lang="en-US" sz="2000" dirty="0" smtClean="0"/>
              <a:t>There’s More than Enough Work to Go Around</a:t>
            </a:r>
            <a:r>
              <a:rPr lang="en-US" sz="2000" dirty="0" smtClean="0">
                <a:sym typeface="Wingdings" pitchFamily="2" charset="2"/>
              </a:rPr>
              <a:t>Partnerships </a:t>
            </a:r>
            <a:endParaRPr lang="en-US" sz="2000" dirty="0" smtClean="0"/>
          </a:p>
          <a:p>
            <a:pPr>
              <a:lnSpc>
                <a:spcPct val="90000"/>
              </a:lnSpc>
            </a:pPr>
            <a:r>
              <a:rPr lang="en-US" sz="2000" dirty="0" smtClean="0"/>
              <a:t>Move Out on All Fronts at Once = Do What We Can Now for Assessments, Monitoring, Models</a:t>
            </a:r>
          </a:p>
          <a:p>
            <a:r>
              <a:rPr lang="en-US" sz="2000" dirty="0" smtClean="0"/>
              <a:t>Calibration and validation of all datasets are vital.  </a:t>
            </a:r>
          </a:p>
          <a:p>
            <a:pPr lvl="1"/>
            <a:r>
              <a:rPr lang="en-US" sz="1600" dirty="0" smtClean="0"/>
              <a:t>In some cases, we can take advantage of well-characterized biodiversity sites for cal/val of imagery products and also use this as a rationale for establishing more sites (e.g.: a network of biodiversity supersites?).</a:t>
            </a:r>
          </a:p>
          <a:p>
            <a:pPr lvl="1"/>
            <a:r>
              <a:rPr lang="en-US" sz="1600" dirty="0" smtClean="0"/>
              <a:t>Global Reference Frame required</a:t>
            </a:r>
          </a:p>
          <a:p>
            <a:pPr>
              <a:lnSpc>
                <a:spcPct val="90000"/>
              </a:lnSpc>
            </a:pPr>
            <a:r>
              <a:rPr lang="en-US" sz="2000" dirty="0" smtClean="0"/>
              <a:t>Involve Governments or Perish—but not just Governments</a:t>
            </a:r>
          </a:p>
          <a:p>
            <a:pPr>
              <a:lnSpc>
                <a:spcPct val="90000"/>
              </a:lnSpc>
            </a:pPr>
            <a:r>
              <a:rPr lang="en-US" sz="2000" dirty="0" smtClean="0"/>
              <a:t>Use the Web and Web Tools (for Data access) as well as to Multiply Arms and Legs (and Public Support!) through Citizen Science  </a:t>
            </a:r>
          </a:p>
          <a:p>
            <a:endParaRPr lang="en-US" sz="2000" dirty="0" smtClean="0"/>
          </a:p>
          <a:p>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sz="4000" b="1" dirty="0" smtClean="0">
                <a:solidFill>
                  <a:schemeClr val="accent2"/>
                </a:solidFill>
              </a:rPr>
              <a:t>Let’s Get Started</a:t>
            </a:r>
            <a:endParaRPr lang="en-US" sz="4000" b="1" dirty="0">
              <a:solidFill>
                <a:schemeClr val="accent2"/>
              </a:solidFill>
            </a:endParaRPr>
          </a:p>
        </p:txBody>
      </p:sp>
      <p:sp>
        <p:nvSpPr>
          <p:cNvPr id="5" name="Content Placeholder 4"/>
          <p:cNvSpPr>
            <a:spLocks noGrp="1"/>
          </p:cNvSpPr>
          <p:nvPr>
            <p:ph idx="1"/>
          </p:nvPr>
        </p:nvSpPr>
        <p:spPr>
          <a:xfrm>
            <a:off x="457200" y="1371600"/>
            <a:ext cx="8229600" cy="4525963"/>
          </a:xfrm>
        </p:spPr>
        <p:txBody>
          <a:bodyPr/>
          <a:lstStyle/>
          <a:p>
            <a:r>
              <a:rPr lang="en-US" sz="2000" dirty="0" smtClean="0"/>
              <a:t>The pieces appear to be there:</a:t>
            </a:r>
          </a:p>
          <a:p>
            <a:pPr lvl="1"/>
            <a:r>
              <a:rPr lang="en-US" sz="1600" dirty="0" smtClean="0"/>
              <a:t>Work with GEO BON to support framework</a:t>
            </a:r>
          </a:p>
          <a:p>
            <a:pPr lvl="1"/>
            <a:r>
              <a:rPr lang="en-US" sz="1600" dirty="0" smtClean="0"/>
              <a:t>Connect with GEO High Resolution Land Cover Group (USGS/Tom Loveland and Wageningen/Martin Herold) to understand product and imprint biodiversity needs on it </a:t>
            </a:r>
          </a:p>
          <a:p>
            <a:pPr lvl="1"/>
            <a:r>
              <a:rPr lang="en-US" sz="1600" dirty="0" smtClean="0"/>
              <a:t>Work with ZSL on the potential application of the LPI</a:t>
            </a:r>
          </a:p>
          <a:p>
            <a:pPr lvl="1"/>
            <a:r>
              <a:rPr lang="en-US" sz="1600" dirty="0" smtClean="0"/>
              <a:t>Develop the BII (or another index) as a global tool integrating species population data and remotely-sensed ecosystem condition </a:t>
            </a:r>
          </a:p>
          <a:p>
            <a:pPr lvl="1"/>
            <a:r>
              <a:rPr lang="en-US" sz="1600" dirty="0" smtClean="0"/>
              <a:t>Consider funding sources for a global observation system</a:t>
            </a:r>
          </a:p>
          <a:p>
            <a:r>
              <a:rPr lang="en-US" sz="2000" dirty="0" smtClean="0"/>
              <a:t>Community Support is vital.</a:t>
            </a:r>
          </a:p>
          <a:p>
            <a:r>
              <a:rPr lang="en-US" sz="2000" dirty="0" smtClean="0"/>
              <a:t>Unveil plans for global monitoring system at the World Conservation Congress in 2012 or Earth Summit 2012?</a:t>
            </a:r>
          </a:p>
          <a:p>
            <a:r>
              <a:rPr lang="en-US" sz="2000" dirty="0" smtClean="0"/>
              <a:t>Be bold!  </a:t>
            </a:r>
          </a:p>
          <a:p>
            <a:endParaRPr lang="en-US" sz="2000" dirty="0" smtClean="0"/>
          </a:p>
          <a:p>
            <a:pPr algn="ctr">
              <a:buNone/>
            </a:pPr>
            <a:r>
              <a:rPr lang="en-US" sz="3600" b="1" dirty="0" smtClean="0">
                <a:solidFill>
                  <a:schemeClr val="accent2"/>
                </a:solidFill>
              </a:rPr>
              <a:t>We Can Do This!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57200" y="2130425"/>
            <a:ext cx="8229600" cy="1450975"/>
          </a:xfrm>
        </p:spPr>
        <p:txBody>
          <a:bodyPr/>
          <a:lstStyle/>
          <a:p>
            <a:r>
              <a:rPr lang="en-US" sz="5400" b="1" dirty="0" smtClean="0">
                <a:solidFill>
                  <a:schemeClr val="accent2"/>
                </a:solidFill>
              </a:rPr>
              <a:t>Thank You!</a:t>
            </a:r>
            <a:br>
              <a:rPr lang="en-US" sz="5400" b="1" dirty="0" smtClean="0">
                <a:solidFill>
                  <a:schemeClr val="accent2"/>
                </a:solidFill>
              </a:rPr>
            </a:br>
            <a:r>
              <a:rPr lang="en-US" sz="3200" b="1" dirty="0" smtClean="0">
                <a:solidFill>
                  <a:schemeClr val="accent2"/>
                </a:solidFill>
              </a:rPr>
              <a:t/>
            </a:r>
            <a:br>
              <a:rPr lang="en-US" sz="3200" b="1" dirty="0" smtClean="0">
                <a:solidFill>
                  <a:schemeClr val="accent2"/>
                </a:solidFill>
              </a:rPr>
            </a:br>
            <a:r>
              <a:rPr lang="en-US" sz="2400" b="1" dirty="0" smtClean="0">
                <a:solidFill>
                  <a:schemeClr val="accent2"/>
                </a:solidFill>
              </a:rPr>
              <a:t>If you’re interested in discussing this topic, please come to this Team’s Open Forum tomorrow at 3:45PM. </a:t>
            </a:r>
            <a:endParaRPr lang="en-US" sz="2400" b="1" dirty="0">
              <a:solidFill>
                <a:schemeClr val="accent2"/>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solidFill>
                  <a:schemeClr val="accent2"/>
                </a:solidFill>
              </a:rPr>
              <a:t>Our Ever-Changing Earth</a:t>
            </a:r>
            <a:endParaRPr lang="en-US" sz="4000" b="1" dirty="0">
              <a:solidFill>
                <a:schemeClr val="accent2"/>
              </a:solidFill>
            </a:endParaRPr>
          </a:p>
        </p:txBody>
      </p:sp>
      <p:pic>
        <p:nvPicPr>
          <p:cNvPr id="39940" name="Picture 4" descr="http://www.nasm.si.edu/exhibitions/lae/images/LE410L7.jpg"/>
          <p:cNvPicPr>
            <a:picLocks noChangeAspect="1" noChangeArrowheads="1"/>
          </p:cNvPicPr>
          <p:nvPr/>
        </p:nvPicPr>
        <p:blipFill>
          <a:blip r:embed="rId3" cstate="print"/>
          <a:srcRect/>
          <a:stretch>
            <a:fillRect/>
          </a:stretch>
        </p:blipFill>
        <p:spPr bwMode="auto">
          <a:xfrm>
            <a:off x="242248" y="1828800"/>
            <a:ext cx="8594361" cy="3276600"/>
          </a:xfrm>
          <a:prstGeom prst="rect">
            <a:avLst/>
          </a:prstGeom>
          <a:noFill/>
        </p:spPr>
      </p:pic>
      <p:sp>
        <p:nvSpPr>
          <p:cNvPr id="6" name="TextBox 5"/>
          <p:cNvSpPr txBox="1"/>
          <p:nvPr/>
        </p:nvSpPr>
        <p:spPr>
          <a:xfrm>
            <a:off x="4724400" y="5105400"/>
            <a:ext cx="4240263" cy="276999"/>
          </a:xfrm>
          <a:prstGeom prst="rect">
            <a:avLst/>
          </a:prstGeom>
          <a:noFill/>
        </p:spPr>
        <p:txBody>
          <a:bodyPr wrap="none" rtlCol="0">
            <a:spAutoFit/>
          </a:bodyPr>
          <a:lstStyle/>
          <a:p>
            <a:r>
              <a:rPr lang="en-US" sz="1200" dirty="0" smtClean="0"/>
              <a:t>(source: Smithsonian NASM </a:t>
            </a:r>
            <a:r>
              <a:rPr lang="en-US" sz="1200" i="1" dirty="0" smtClean="0"/>
              <a:t>Looking at Earth </a:t>
            </a:r>
            <a:r>
              <a:rPr lang="en-US" sz="1200" dirty="0" smtClean="0"/>
              <a:t>TIROS Page)</a:t>
            </a:r>
            <a:endParaRPr lang="en-US" sz="12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15332" y="152400"/>
            <a:ext cx="8365303" cy="1323439"/>
          </a:xfrm>
          <a:prstGeom prst="rect">
            <a:avLst/>
          </a:prstGeom>
          <a:noFill/>
        </p:spPr>
        <p:txBody>
          <a:bodyPr wrap="none" rtlCol="0">
            <a:spAutoFit/>
          </a:bodyPr>
          <a:lstStyle/>
          <a:p>
            <a:pPr algn="ctr"/>
            <a:r>
              <a:rPr lang="en-US" sz="4000" b="1" dirty="0" smtClean="0">
                <a:solidFill>
                  <a:schemeClr val="accent2"/>
                </a:solidFill>
              </a:rPr>
              <a:t>We Are a Driver of Global Change</a:t>
            </a:r>
          </a:p>
          <a:p>
            <a:pPr algn="ctr"/>
            <a:r>
              <a:rPr lang="en-US" sz="3200" b="1" dirty="0" smtClean="0">
                <a:solidFill>
                  <a:schemeClr val="accent2"/>
                </a:solidFill>
              </a:rPr>
              <a:t>(But Can/Will We Take Responsibility?)</a:t>
            </a:r>
            <a:r>
              <a:rPr lang="en-US" sz="4000" b="1" dirty="0" smtClean="0">
                <a:solidFill>
                  <a:schemeClr val="accent2"/>
                </a:solidFill>
              </a:rPr>
              <a:t> </a:t>
            </a:r>
          </a:p>
        </p:txBody>
      </p:sp>
      <p:pic>
        <p:nvPicPr>
          <p:cNvPr id="54274" name="Picture 2" descr="North America Issue Cover for May 28th 2011"/>
          <p:cNvPicPr>
            <a:picLocks noChangeAspect="1" noChangeArrowheads="1"/>
          </p:cNvPicPr>
          <p:nvPr/>
        </p:nvPicPr>
        <p:blipFill>
          <a:blip r:embed="rId3" cstate="print"/>
          <a:srcRect/>
          <a:stretch>
            <a:fillRect/>
          </a:stretch>
        </p:blipFill>
        <p:spPr bwMode="auto">
          <a:xfrm>
            <a:off x="2819400" y="1723644"/>
            <a:ext cx="3556772" cy="4677156"/>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sz="4000" b="1" dirty="0" smtClean="0">
                <a:solidFill>
                  <a:schemeClr val="accent2"/>
                </a:solidFill>
              </a:rPr>
              <a:t>Looking at Earth as a Planet</a:t>
            </a:r>
            <a:endParaRPr lang="en-US" sz="4000" b="1" dirty="0">
              <a:solidFill>
                <a:schemeClr val="accent2"/>
              </a:solidFill>
            </a:endParaRPr>
          </a:p>
        </p:txBody>
      </p:sp>
      <p:pic>
        <p:nvPicPr>
          <p:cNvPr id="20484" name="Picture 4" descr="http://upload.wikimedia.org/wikipedia/commons/thumb/9/97/The_Earth_seen_from_Apollo_17.jpg/300px-The_Earth_seen_from_Apollo_17.jpg">
            <a:hlinkClick r:id="rId3"/>
          </p:cNvPr>
          <p:cNvPicPr>
            <a:picLocks noChangeAspect="1" noChangeArrowheads="1"/>
          </p:cNvPicPr>
          <p:nvPr/>
        </p:nvPicPr>
        <p:blipFill>
          <a:blip r:embed="rId4" cstate="print"/>
          <a:srcRect/>
          <a:stretch>
            <a:fillRect/>
          </a:stretch>
        </p:blipFill>
        <p:spPr bwMode="auto">
          <a:xfrm>
            <a:off x="2209800" y="1295400"/>
            <a:ext cx="4800600" cy="4800600"/>
          </a:xfrm>
          <a:prstGeom prst="rect">
            <a:avLst/>
          </a:prstGeom>
          <a:noFill/>
        </p:spPr>
      </p:pic>
      <p:sp>
        <p:nvSpPr>
          <p:cNvPr id="6" name="TextBox 5"/>
          <p:cNvSpPr txBox="1"/>
          <p:nvPr/>
        </p:nvSpPr>
        <p:spPr>
          <a:xfrm>
            <a:off x="3264595" y="6096000"/>
            <a:ext cx="3060005" cy="276999"/>
          </a:xfrm>
          <a:prstGeom prst="rect">
            <a:avLst/>
          </a:prstGeom>
          <a:noFill/>
        </p:spPr>
        <p:txBody>
          <a:bodyPr wrap="none" rtlCol="0">
            <a:spAutoFit/>
          </a:bodyPr>
          <a:lstStyle/>
          <a:p>
            <a:r>
              <a:rPr lang="en-US" sz="1200" dirty="0" smtClean="0"/>
              <a:t>(from Apollo 17 Crew; December 7, 1972)</a:t>
            </a:r>
            <a:endParaRPr lang="en-US" sz="12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4" name="Text Box 6"/>
          <p:cNvSpPr txBox="1">
            <a:spLocks noChangeArrowheads="1"/>
          </p:cNvSpPr>
          <p:nvPr/>
        </p:nvSpPr>
        <p:spPr bwMode="auto">
          <a:xfrm>
            <a:off x="0" y="-15875"/>
            <a:ext cx="9144000" cy="1169551"/>
          </a:xfrm>
          <a:prstGeom prst="rect">
            <a:avLst/>
          </a:prstGeom>
          <a:noFill/>
          <a:ln w="9525">
            <a:noFill/>
            <a:miter lim="800000"/>
            <a:headEnd/>
            <a:tailEnd/>
          </a:ln>
          <a:effectLst/>
        </p:spPr>
        <p:txBody>
          <a:bodyPr>
            <a:spAutoFit/>
          </a:bodyPr>
          <a:lstStyle/>
          <a:p>
            <a:pPr algn="ctr"/>
            <a:r>
              <a:rPr lang="en-US" sz="4000" b="1" dirty="0">
                <a:solidFill>
                  <a:schemeClr val="accent2"/>
                </a:solidFill>
              </a:rPr>
              <a:t>The Bretherton Report:</a:t>
            </a:r>
          </a:p>
          <a:p>
            <a:pPr algn="ctr"/>
            <a:r>
              <a:rPr lang="en-US" sz="3000" b="1" dirty="0" smtClean="0">
                <a:solidFill>
                  <a:schemeClr val="accent2"/>
                </a:solidFill>
              </a:rPr>
              <a:t>Earth System Science’s </a:t>
            </a:r>
            <a:r>
              <a:rPr lang="en-US" sz="3000" b="1" dirty="0">
                <a:solidFill>
                  <a:schemeClr val="accent2"/>
                </a:solidFill>
              </a:rPr>
              <a:t>Founding </a:t>
            </a:r>
            <a:r>
              <a:rPr lang="en-US" sz="3000" b="1" dirty="0" smtClean="0">
                <a:solidFill>
                  <a:schemeClr val="accent2"/>
                </a:solidFill>
              </a:rPr>
              <a:t>Text and Plan </a:t>
            </a:r>
            <a:endParaRPr lang="en-US" sz="3000" b="1" dirty="0">
              <a:solidFill>
                <a:schemeClr val="accent2"/>
              </a:solidFill>
            </a:endParaRPr>
          </a:p>
        </p:txBody>
      </p:sp>
      <p:pic>
        <p:nvPicPr>
          <p:cNvPr id="63495" name="Picture 7" descr="EarthSystemScienceACloserView2"/>
          <p:cNvPicPr>
            <a:picLocks noChangeAspect="1" noChangeArrowheads="1"/>
          </p:cNvPicPr>
          <p:nvPr/>
        </p:nvPicPr>
        <p:blipFill>
          <a:blip r:embed="rId3" cstate="print"/>
          <a:srcRect/>
          <a:stretch>
            <a:fillRect/>
          </a:stretch>
        </p:blipFill>
        <p:spPr bwMode="auto">
          <a:xfrm>
            <a:off x="1371600" y="1752601"/>
            <a:ext cx="3444827" cy="4114799"/>
          </a:xfrm>
          <a:prstGeom prst="rect">
            <a:avLst/>
          </a:prstGeom>
          <a:noFill/>
        </p:spPr>
      </p:pic>
      <p:pic>
        <p:nvPicPr>
          <p:cNvPr id="41986" name="Picture 2" descr="http://tellus.ssec.wisc.edu/outreach/getwise/lectures/earth/GET-WISE001-1/Bretherton_pic.jpg"/>
          <p:cNvPicPr>
            <a:picLocks noChangeAspect="1" noChangeArrowheads="1"/>
          </p:cNvPicPr>
          <p:nvPr/>
        </p:nvPicPr>
        <p:blipFill>
          <a:blip r:embed="rId4" cstate="print"/>
          <a:srcRect/>
          <a:stretch>
            <a:fillRect/>
          </a:stretch>
        </p:blipFill>
        <p:spPr bwMode="auto">
          <a:xfrm>
            <a:off x="6172200" y="2362200"/>
            <a:ext cx="1601476" cy="2514600"/>
          </a:xfrm>
          <a:prstGeom prst="rect">
            <a:avLst/>
          </a:prstGeom>
          <a:noFill/>
        </p:spPr>
      </p:pic>
      <p:sp>
        <p:nvSpPr>
          <p:cNvPr id="7" name="TextBox 6"/>
          <p:cNvSpPr txBox="1"/>
          <p:nvPr/>
        </p:nvSpPr>
        <p:spPr>
          <a:xfrm>
            <a:off x="1447800" y="5874603"/>
            <a:ext cx="6579045" cy="830997"/>
          </a:xfrm>
          <a:prstGeom prst="rect">
            <a:avLst/>
          </a:prstGeom>
          <a:noFill/>
        </p:spPr>
        <p:txBody>
          <a:bodyPr wrap="none" rtlCol="0">
            <a:spAutoFit/>
          </a:bodyPr>
          <a:lstStyle/>
          <a:p>
            <a:pPr algn="ctr"/>
            <a:r>
              <a:rPr lang="en-US" sz="2400" b="1" dirty="0" smtClean="0"/>
              <a:t>Progress requires vision and persistence; </a:t>
            </a:r>
          </a:p>
          <a:p>
            <a:pPr algn="ctr"/>
            <a:r>
              <a:rPr lang="en-US" sz="2400" b="1" dirty="0" smtClean="0"/>
              <a:t>we’ve stuck with this vision for &gt;20 years.</a:t>
            </a:r>
            <a:endParaRPr lang="en-US" sz="2400" b="1" dirty="0"/>
          </a:p>
        </p:txBody>
      </p:sp>
      <p:sp>
        <p:nvSpPr>
          <p:cNvPr id="6" name="TextBox 5"/>
          <p:cNvSpPr txBox="1"/>
          <p:nvPr/>
        </p:nvSpPr>
        <p:spPr>
          <a:xfrm>
            <a:off x="196859" y="1143000"/>
            <a:ext cx="8787406" cy="523220"/>
          </a:xfrm>
          <a:prstGeom prst="rect">
            <a:avLst/>
          </a:prstGeom>
          <a:noFill/>
        </p:spPr>
        <p:txBody>
          <a:bodyPr wrap="none" rtlCol="0">
            <a:spAutoFit/>
          </a:bodyPr>
          <a:lstStyle/>
          <a:p>
            <a:r>
              <a:rPr lang="en-US" sz="1400" dirty="0" smtClean="0"/>
              <a:t>“The understanding of global change on time scales of decades to centuries is a challenge of great urgency.”</a:t>
            </a:r>
          </a:p>
          <a:p>
            <a:r>
              <a:rPr lang="en-US" sz="1400" dirty="0" smtClean="0"/>
              <a:t>					</a:t>
            </a:r>
            <a:r>
              <a:rPr lang="en-US" sz="1400" i="1" dirty="0" smtClean="0"/>
              <a:t>Earth System Science: A Closer View </a:t>
            </a:r>
            <a:r>
              <a:rPr lang="en-US" sz="1400" dirty="0" smtClean="0"/>
              <a:t>p.16 (1988)</a:t>
            </a:r>
            <a:endParaRPr lang="en-US" sz="14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3" name="Picture 2" descr="Earth_satSept2011.jpg"/>
          <p:cNvPicPr>
            <a:picLocks noChangeAspect="1"/>
          </p:cNvPicPr>
          <p:nvPr/>
        </p:nvPicPr>
        <p:blipFill>
          <a:blip r:embed="rId3" cstate="print"/>
          <a:stretch>
            <a:fillRect/>
          </a:stretch>
        </p:blipFill>
        <p:spPr>
          <a:xfrm>
            <a:off x="0" y="0"/>
            <a:ext cx="9144000" cy="6858000"/>
          </a:xfrm>
          <a:prstGeom prst="rect">
            <a:avLst/>
          </a:prstGeom>
        </p:spPr>
      </p:pic>
      <p:sp>
        <p:nvSpPr>
          <p:cNvPr id="4" name="TextBox 3"/>
          <p:cNvSpPr txBox="1"/>
          <p:nvPr/>
        </p:nvSpPr>
        <p:spPr>
          <a:xfrm>
            <a:off x="76200" y="0"/>
            <a:ext cx="5417189" cy="707886"/>
          </a:xfrm>
          <a:prstGeom prst="rect">
            <a:avLst/>
          </a:prstGeom>
          <a:noFill/>
        </p:spPr>
        <p:txBody>
          <a:bodyPr wrap="none" rtlCol="0">
            <a:spAutoFit/>
          </a:bodyPr>
          <a:lstStyle/>
          <a:p>
            <a:r>
              <a:rPr lang="en-US" sz="4000" b="1" dirty="0" smtClean="0">
                <a:solidFill>
                  <a:srgbClr val="FFFF00"/>
                </a:solidFill>
              </a:rPr>
              <a:t>The Plan Has Worked</a:t>
            </a:r>
            <a:endParaRPr lang="en-US" sz="4000" b="1" dirty="0">
              <a:solidFill>
                <a:srgbClr val="FFFF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0" y="76200"/>
            <a:ext cx="9144000" cy="1147762"/>
          </a:xfrm>
        </p:spPr>
        <p:txBody>
          <a:bodyPr/>
          <a:lstStyle/>
          <a:p>
            <a:r>
              <a:rPr lang="en-US" sz="4000" b="1" dirty="0" smtClean="0">
                <a:solidFill>
                  <a:schemeClr val="accent2"/>
                </a:solidFill>
              </a:rPr>
              <a:t>Biodiversity: the Variability of Life on Earth</a:t>
            </a:r>
            <a:endParaRPr lang="en-US" sz="4000" b="1" dirty="0">
              <a:solidFill>
                <a:schemeClr val="accent2"/>
              </a:solidFill>
            </a:endParaRPr>
          </a:p>
        </p:txBody>
      </p:sp>
      <p:sp>
        <p:nvSpPr>
          <p:cNvPr id="85003" name="Text Box 11"/>
          <p:cNvSpPr txBox="1">
            <a:spLocks noChangeArrowheads="1"/>
          </p:cNvSpPr>
          <p:nvPr/>
        </p:nvSpPr>
        <p:spPr bwMode="auto">
          <a:xfrm>
            <a:off x="2498725" y="5446713"/>
            <a:ext cx="184150" cy="366712"/>
          </a:xfrm>
          <a:prstGeom prst="rect">
            <a:avLst/>
          </a:prstGeom>
          <a:noFill/>
          <a:ln w="9525">
            <a:noFill/>
            <a:miter lim="800000"/>
            <a:headEnd/>
            <a:tailEnd/>
          </a:ln>
          <a:effectLst/>
        </p:spPr>
        <p:txBody>
          <a:bodyPr wrap="none">
            <a:spAutoFit/>
          </a:bodyPr>
          <a:lstStyle/>
          <a:p>
            <a:endParaRPr lang="en-US" sz="1800" dirty="0"/>
          </a:p>
        </p:txBody>
      </p:sp>
      <p:pic>
        <p:nvPicPr>
          <p:cNvPr id="85006" name="Picture 14" descr="Image:Chaparral California.jpg"/>
          <p:cNvPicPr>
            <a:picLocks noChangeAspect="1" noChangeArrowheads="1"/>
          </p:cNvPicPr>
          <p:nvPr/>
        </p:nvPicPr>
        <p:blipFill>
          <a:blip r:embed="rId3" cstate="print"/>
          <a:srcRect/>
          <a:stretch>
            <a:fillRect/>
          </a:stretch>
        </p:blipFill>
        <p:spPr bwMode="auto">
          <a:xfrm>
            <a:off x="0" y="1905000"/>
            <a:ext cx="4165600" cy="3124200"/>
          </a:xfrm>
          <a:prstGeom prst="rect">
            <a:avLst/>
          </a:prstGeom>
          <a:noFill/>
        </p:spPr>
      </p:pic>
      <p:pic>
        <p:nvPicPr>
          <p:cNvPr id="85008" name="Picture 16" descr="Image:Black bear large.jpg"/>
          <p:cNvPicPr>
            <a:picLocks noChangeAspect="1" noChangeArrowheads="1"/>
          </p:cNvPicPr>
          <p:nvPr/>
        </p:nvPicPr>
        <p:blipFill>
          <a:blip r:embed="rId4" cstate="print"/>
          <a:srcRect/>
          <a:stretch>
            <a:fillRect/>
          </a:stretch>
        </p:blipFill>
        <p:spPr bwMode="auto">
          <a:xfrm>
            <a:off x="3429000" y="1714500"/>
            <a:ext cx="2376939" cy="3771900"/>
          </a:xfrm>
          <a:prstGeom prst="rect">
            <a:avLst/>
          </a:prstGeom>
          <a:noFill/>
        </p:spPr>
      </p:pic>
      <p:pic>
        <p:nvPicPr>
          <p:cNvPr id="85009" name="Picture 17" descr="Pylori-Genome"/>
          <p:cNvPicPr>
            <a:picLocks noChangeAspect="1" noChangeArrowheads="1"/>
          </p:cNvPicPr>
          <p:nvPr/>
        </p:nvPicPr>
        <p:blipFill>
          <a:blip r:embed="rId5" cstate="print"/>
          <a:srcRect/>
          <a:stretch>
            <a:fillRect/>
          </a:stretch>
        </p:blipFill>
        <p:spPr bwMode="auto">
          <a:xfrm>
            <a:off x="5690256" y="1905000"/>
            <a:ext cx="3453744" cy="3124200"/>
          </a:xfrm>
          <a:prstGeom prst="rect">
            <a:avLst/>
          </a:prstGeom>
          <a:noFill/>
        </p:spPr>
      </p:pic>
      <p:sp>
        <p:nvSpPr>
          <p:cNvPr id="85010" name="Text Box 18"/>
          <p:cNvSpPr txBox="1">
            <a:spLocks noChangeArrowheads="1"/>
          </p:cNvSpPr>
          <p:nvPr/>
        </p:nvSpPr>
        <p:spPr bwMode="auto">
          <a:xfrm>
            <a:off x="5693392" y="5029200"/>
            <a:ext cx="3505200" cy="461665"/>
          </a:xfrm>
          <a:prstGeom prst="rect">
            <a:avLst/>
          </a:prstGeom>
          <a:solidFill>
            <a:schemeClr val="bg1"/>
          </a:solidFill>
          <a:ln w="9525">
            <a:noFill/>
            <a:miter lim="800000"/>
            <a:headEnd/>
            <a:tailEnd/>
          </a:ln>
          <a:effectLst/>
        </p:spPr>
        <p:txBody>
          <a:bodyPr wrap="square">
            <a:spAutoFit/>
          </a:bodyPr>
          <a:lstStyle/>
          <a:p>
            <a:r>
              <a:rPr lang="en-US" sz="800" b="0" i="1" dirty="0"/>
              <a:t>Helicobacterium pylorii</a:t>
            </a:r>
            <a:r>
              <a:rPr lang="en-US" sz="800" b="0" dirty="0"/>
              <a:t> Genome from:</a:t>
            </a:r>
          </a:p>
          <a:p>
            <a:r>
              <a:rPr lang="en-US" sz="800" b="0" dirty="0"/>
              <a:t>http://biocrs.biomed.brown.edu/Books/Chapters/Ch%2038/Pylori-Genome.gif</a:t>
            </a:r>
          </a:p>
        </p:txBody>
      </p:sp>
      <p:sp>
        <p:nvSpPr>
          <p:cNvPr id="85011" name="Text Box 19"/>
          <p:cNvSpPr txBox="1">
            <a:spLocks noChangeArrowheads="1"/>
          </p:cNvSpPr>
          <p:nvPr/>
        </p:nvSpPr>
        <p:spPr bwMode="auto">
          <a:xfrm>
            <a:off x="-31750" y="4800600"/>
            <a:ext cx="1250950" cy="228600"/>
          </a:xfrm>
          <a:prstGeom prst="rect">
            <a:avLst/>
          </a:prstGeom>
          <a:noFill/>
          <a:ln w="9525">
            <a:noFill/>
            <a:miter lim="800000"/>
            <a:headEnd/>
            <a:tailEnd/>
          </a:ln>
          <a:effectLst/>
        </p:spPr>
        <p:txBody>
          <a:bodyPr wrap="none">
            <a:spAutoFit/>
          </a:bodyPr>
          <a:lstStyle/>
          <a:p>
            <a:r>
              <a:rPr lang="en-US" sz="900" dirty="0">
                <a:solidFill>
                  <a:srgbClr val="0000FF"/>
                </a:solidFill>
              </a:rPr>
              <a:t>(Source: Wikipedia)</a:t>
            </a:r>
          </a:p>
        </p:txBody>
      </p:sp>
      <p:sp>
        <p:nvSpPr>
          <p:cNvPr id="85012" name="Text Box 20"/>
          <p:cNvSpPr txBox="1">
            <a:spLocks noChangeArrowheads="1"/>
          </p:cNvSpPr>
          <p:nvPr/>
        </p:nvSpPr>
        <p:spPr bwMode="auto">
          <a:xfrm>
            <a:off x="3032125" y="6396038"/>
            <a:ext cx="184150" cy="228600"/>
          </a:xfrm>
          <a:prstGeom prst="rect">
            <a:avLst/>
          </a:prstGeom>
          <a:noFill/>
          <a:ln w="9525">
            <a:noFill/>
            <a:miter lim="800000"/>
            <a:headEnd/>
            <a:tailEnd/>
          </a:ln>
          <a:effectLst/>
        </p:spPr>
        <p:txBody>
          <a:bodyPr wrap="none">
            <a:spAutoFit/>
          </a:bodyPr>
          <a:lstStyle/>
          <a:p>
            <a:endParaRPr lang="en-US" sz="900" dirty="0"/>
          </a:p>
        </p:txBody>
      </p:sp>
      <p:sp>
        <p:nvSpPr>
          <p:cNvPr id="85013" name="Text Box 21"/>
          <p:cNvSpPr txBox="1">
            <a:spLocks noChangeArrowheads="1"/>
          </p:cNvSpPr>
          <p:nvPr/>
        </p:nvSpPr>
        <p:spPr bwMode="auto">
          <a:xfrm>
            <a:off x="3352800" y="5257800"/>
            <a:ext cx="1250950" cy="228600"/>
          </a:xfrm>
          <a:prstGeom prst="rect">
            <a:avLst/>
          </a:prstGeom>
          <a:noFill/>
          <a:ln w="9525">
            <a:noFill/>
            <a:miter lim="800000"/>
            <a:headEnd/>
            <a:tailEnd/>
          </a:ln>
          <a:effectLst/>
        </p:spPr>
        <p:txBody>
          <a:bodyPr wrap="none">
            <a:spAutoFit/>
          </a:bodyPr>
          <a:lstStyle/>
          <a:p>
            <a:r>
              <a:rPr lang="en-US" sz="900" dirty="0">
                <a:solidFill>
                  <a:srgbClr val="0000FF"/>
                </a:solidFill>
              </a:rPr>
              <a:t>(Source: Wikipedia)</a:t>
            </a:r>
          </a:p>
        </p:txBody>
      </p:sp>
      <p:sp>
        <p:nvSpPr>
          <p:cNvPr id="14" name="TextBox 13"/>
          <p:cNvSpPr txBox="1"/>
          <p:nvPr/>
        </p:nvSpPr>
        <p:spPr>
          <a:xfrm>
            <a:off x="0" y="5562600"/>
            <a:ext cx="9144000" cy="1200329"/>
          </a:xfrm>
          <a:prstGeom prst="rect">
            <a:avLst/>
          </a:prstGeom>
          <a:noFill/>
        </p:spPr>
        <p:txBody>
          <a:bodyPr wrap="square" rtlCol="0">
            <a:spAutoFit/>
          </a:bodyPr>
          <a:lstStyle/>
          <a:p>
            <a:r>
              <a:rPr lang="en-US" dirty="0" smtClean="0"/>
              <a:t>Biodiversity is life’s response to a changing planet as well as a driver of  environmental change at all spatial scales.  It captures our evolutionary past and provides opportunities for our living future.  We, and all life, need biodiversity for the same reason we need a diverse financial portfolio—things change. </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4" name="Picture 4" descr="brethertondiagram"/>
          <p:cNvPicPr>
            <a:picLocks noChangeAspect="1" noChangeArrowheads="1"/>
          </p:cNvPicPr>
          <p:nvPr/>
        </p:nvPicPr>
        <p:blipFill>
          <a:blip r:embed="rId3" cstate="print"/>
          <a:srcRect/>
          <a:stretch>
            <a:fillRect/>
          </a:stretch>
        </p:blipFill>
        <p:spPr bwMode="auto">
          <a:xfrm>
            <a:off x="76200" y="896938"/>
            <a:ext cx="8991600" cy="5961062"/>
          </a:xfrm>
          <a:prstGeom prst="rect">
            <a:avLst/>
          </a:prstGeom>
          <a:noFill/>
        </p:spPr>
      </p:pic>
      <p:sp>
        <p:nvSpPr>
          <p:cNvPr id="61446" name="Text Box 6"/>
          <p:cNvSpPr txBox="1">
            <a:spLocks noChangeArrowheads="1"/>
          </p:cNvSpPr>
          <p:nvPr/>
        </p:nvSpPr>
        <p:spPr bwMode="auto">
          <a:xfrm>
            <a:off x="5410200" y="6553200"/>
            <a:ext cx="3886000" cy="369332"/>
          </a:xfrm>
          <a:prstGeom prst="rect">
            <a:avLst/>
          </a:prstGeom>
          <a:noFill/>
          <a:ln w="9525">
            <a:noFill/>
            <a:miter lim="800000"/>
            <a:headEnd/>
            <a:tailEnd/>
          </a:ln>
          <a:effectLst/>
        </p:spPr>
        <p:txBody>
          <a:bodyPr wrap="none">
            <a:spAutoFit/>
          </a:bodyPr>
          <a:lstStyle/>
          <a:p>
            <a:r>
              <a:rPr lang="en-US" sz="1000" i="1" dirty="0" smtClean="0">
                <a:solidFill>
                  <a:schemeClr val="accent2"/>
                </a:solidFill>
              </a:rPr>
              <a:t>    (Earth </a:t>
            </a:r>
            <a:r>
              <a:rPr lang="en-US" sz="1000" i="1" dirty="0">
                <a:solidFill>
                  <a:schemeClr val="accent2"/>
                </a:solidFill>
              </a:rPr>
              <a:t>System Science: A </a:t>
            </a:r>
            <a:r>
              <a:rPr lang="en-US" sz="1000" i="1" dirty="0" smtClean="0">
                <a:solidFill>
                  <a:schemeClr val="accent2"/>
                </a:solidFill>
              </a:rPr>
              <a:t>Program for Global Change </a:t>
            </a:r>
            <a:r>
              <a:rPr lang="en-US" sz="1000" i="1" dirty="0">
                <a:solidFill>
                  <a:schemeClr val="accent2"/>
                </a:solidFill>
              </a:rPr>
              <a:t>(1988</a:t>
            </a:r>
            <a:r>
              <a:rPr lang="en-US" sz="1000" i="1" dirty="0" smtClean="0">
                <a:solidFill>
                  <a:schemeClr val="accent2"/>
                </a:solidFill>
              </a:rPr>
              <a:t>))</a:t>
            </a:r>
            <a:r>
              <a:rPr lang="en-US" i="1" dirty="0" smtClean="0"/>
              <a:t> </a:t>
            </a:r>
            <a:endParaRPr lang="en-US" i="1" dirty="0"/>
          </a:p>
        </p:txBody>
      </p:sp>
      <p:sp>
        <p:nvSpPr>
          <p:cNvPr id="61447" name="Text Box 7"/>
          <p:cNvSpPr txBox="1">
            <a:spLocks noChangeArrowheads="1"/>
          </p:cNvSpPr>
          <p:nvPr/>
        </p:nvSpPr>
        <p:spPr bwMode="auto">
          <a:xfrm>
            <a:off x="1535576" y="136525"/>
            <a:ext cx="6465424" cy="707886"/>
          </a:xfrm>
          <a:prstGeom prst="rect">
            <a:avLst/>
          </a:prstGeom>
          <a:noFill/>
          <a:ln w="9525">
            <a:noFill/>
            <a:miter lim="800000"/>
            <a:headEnd/>
            <a:tailEnd/>
          </a:ln>
          <a:effectLst/>
        </p:spPr>
        <p:txBody>
          <a:bodyPr wrap="none">
            <a:spAutoFit/>
          </a:bodyPr>
          <a:lstStyle/>
          <a:p>
            <a:r>
              <a:rPr lang="en-US" sz="4000" b="1" dirty="0" smtClean="0">
                <a:solidFill>
                  <a:schemeClr val="accent2"/>
                </a:solidFill>
              </a:rPr>
              <a:t>Where’s the Biodiversity?</a:t>
            </a:r>
            <a:endParaRPr lang="en-US" sz="4000" b="1" dirty="0">
              <a:solidFill>
                <a:schemeClr val="accent2"/>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4235</TotalTime>
  <Words>1586</Words>
  <Application>Microsoft Office PowerPoint</Application>
  <PresentationFormat>On-screen Show (4:3)</PresentationFormat>
  <Paragraphs>185</Paragraphs>
  <Slides>27</Slides>
  <Notes>20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29" baseType="lpstr">
      <vt:lpstr>Default Design</vt:lpstr>
      <vt:lpstr>Photo Editor Photo</vt:lpstr>
      <vt:lpstr>Slide 1</vt:lpstr>
      <vt:lpstr>Taking Wisdom from the Market</vt:lpstr>
      <vt:lpstr>Our Ever-Changing Earth</vt:lpstr>
      <vt:lpstr>Slide 4</vt:lpstr>
      <vt:lpstr>Looking at Earth as a Planet</vt:lpstr>
      <vt:lpstr>Slide 6</vt:lpstr>
      <vt:lpstr>Slide 7</vt:lpstr>
      <vt:lpstr>Biodiversity: the Variability of Life on Earth</vt:lpstr>
      <vt:lpstr>Slide 9</vt:lpstr>
      <vt:lpstr>The New Century of Biology? (with apologies to Mendel, Wallace, Darwin) </vt:lpstr>
      <vt:lpstr>Slide 11</vt:lpstr>
      <vt:lpstr>Slide 12</vt:lpstr>
      <vt:lpstr>How About an EOS for Life on Earth?</vt:lpstr>
      <vt:lpstr> Why Global Data Products?</vt:lpstr>
      <vt:lpstr>Slide 15</vt:lpstr>
      <vt:lpstr>Do We Have the Pieces We Need to Start a Global Biodiversity Observation Network?</vt:lpstr>
      <vt:lpstr>Slide 17</vt:lpstr>
      <vt:lpstr>The MODIS-ization of Landsat Forest cover loss in Indonesia, 2000 to 2010</vt:lpstr>
      <vt:lpstr>Improving Temporal/Spatial Resolution and Capturing the 3rd Dimension</vt:lpstr>
      <vt:lpstr>NPP for Oceans</vt:lpstr>
      <vt:lpstr>Bringing Process to Patterns Seen in RS Imagery</vt:lpstr>
      <vt:lpstr>ZSL/WWF Living Planet Index</vt:lpstr>
      <vt:lpstr>BII: A Composite Index to Integrate Habitat and Species Data</vt:lpstr>
      <vt:lpstr>Slide 24</vt:lpstr>
      <vt:lpstr>Some Key Points</vt:lpstr>
      <vt:lpstr>Let’s Get Started</vt:lpstr>
      <vt:lpstr>Thank You!  If you’re interested in discussing this topic, please come to this Team’s Open Forum tomorrow at 3:45PM. </vt:lpstr>
    </vt:vector>
  </TitlesOfParts>
  <Company>LMIT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LMIT-ODIN</dc:creator>
  <cp:lastModifiedBy> </cp:lastModifiedBy>
  <cp:revision>531</cp:revision>
  <dcterms:created xsi:type="dcterms:W3CDTF">2009-04-27T19:19:44Z</dcterms:created>
  <dcterms:modified xsi:type="dcterms:W3CDTF">2011-10-20T16:47:04Z</dcterms:modified>
</cp:coreProperties>
</file>